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5"/>
  </p:handoutMasterIdLst>
  <p:sldIdLst>
    <p:sldId id="353" r:id="rId3"/>
    <p:sldId id="354" r:id="rId4"/>
    <p:sldId id="271" r:id="rId5"/>
    <p:sldId id="360" r:id="rId6"/>
    <p:sldId id="268" r:id="rId7"/>
    <p:sldId id="361" r:id="rId8"/>
    <p:sldId id="322" r:id="rId9"/>
    <p:sldId id="323" r:id="rId10"/>
    <p:sldId id="274" r:id="rId11"/>
    <p:sldId id="355" r:id="rId12"/>
    <p:sldId id="346" r:id="rId13"/>
    <p:sldId id="327" r:id="rId14"/>
    <p:sldId id="328" r:id="rId15"/>
    <p:sldId id="313" r:id="rId16"/>
    <p:sldId id="280" r:id="rId17"/>
    <p:sldId id="281" r:id="rId18"/>
    <p:sldId id="282" r:id="rId19"/>
    <p:sldId id="339" r:id="rId20"/>
    <p:sldId id="285" r:id="rId21"/>
    <p:sldId id="348" r:id="rId22"/>
    <p:sldId id="340" r:id="rId23"/>
    <p:sldId id="316" r:id="rId24"/>
    <p:sldId id="357" r:id="rId25"/>
    <p:sldId id="295" r:id="rId26"/>
    <p:sldId id="330" r:id="rId27"/>
    <p:sldId id="296" r:id="rId28"/>
    <p:sldId id="297" r:id="rId29"/>
    <p:sldId id="302" r:id="rId30"/>
    <p:sldId id="364" r:id="rId31"/>
    <p:sldId id="331" r:id="rId32"/>
    <p:sldId id="306" r:id="rId33"/>
    <p:sldId id="343" r:id="rId34"/>
    <p:sldId id="307" r:id="rId35"/>
    <p:sldId id="363" r:id="rId36"/>
    <p:sldId id="273" r:id="rId37"/>
    <p:sldId id="356" r:id="rId38"/>
    <p:sldId id="336" r:id="rId39"/>
    <p:sldId id="319" r:id="rId41"/>
    <p:sldId id="266" r:id="rId42"/>
    <p:sldId id="267" r:id="rId43"/>
    <p:sldId id="309" r:id="rId44"/>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400" b="1" i="0" u="none" kern="1200" baseline="0">
        <a:solidFill>
          <a:srgbClr val="683400"/>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rgbClr val="683400"/>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rgbClr val="683400"/>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rgbClr val="683400"/>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rgbClr val="683400"/>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1" i="0" u="none" kern="1200" baseline="0">
        <a:solidFill>
          <a:srgbClr val="683400"/>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1" i="0" u="none" kern="1200" baseline="0">
        <a:solidFill>
          <a:srgbClr val="683400"/>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1" i="0" u="none" kern="1200" baseline="0">
        <a:solidFill>
          <a:srgbClr val="683400"/>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1" i="0" u="none" kern="1200" baseline="0">
        <a:solidFill>
          <a:srgbClr val="683400"/>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3A00"/>
    <a:srgbClr val="FF9900"/>
    <a:srgbClr val="FF0000"/>
    <a:srgbClr val="683400"/>
    <a:srgbClr val="41365C"/>
    <a:srgbClr val="463A64"/>
    <a:srgbClr val="55467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855"/>
    <p:restoredTop sz="94660"/>
  </p:normalViewPr>
  <p:slideViewPr>
    <p:cSldViewPr showGuides="1">
      <p:cViewPr varScale="1">
        <p:scale>
          <a:sx n="80" d="100"/>
          <a:sy n="80" d="100"/>
        </p:scale>
        <p:origin x="14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1183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notesMaster" Target="notesMasters/notesMaster1.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nSpc>
                <a:spcPct val="100000"/>
              </a:lnSpc>
              <a:spcBef>
                <a:spcPct val="0"/>
              </a:spcBef>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0531"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lnSpc>
                <a:spcPct val="100000"/>
              </a:lnSpc>
              <a:spcBef>
                <a:spcPct val="0"/>
              </a:spcBef>
              <a:defRPr sz="12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0532"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nSpc>
                <a:spcPct val="100000"/>
              </a:lnSpc>
              <a:spcBef>
                <a:spcPct val="0"/>
              </a:spcBef>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0533"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lnSpc>
                <a:spcPct val="100000"/>
              </a:lnSpc>
              <a:spcBef>
                <a:spcPct val="0"/>
              </a:spcBef>
              <a:defRPr sz="1200"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03FDCD1-161B-4DA5-8CF7-148DED936748}" type="slidenum">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nSpc>
                <a:spcPct val="100000"/>
              </a:lnSpc>
              <a:spcBef>
                <a:spcPct val="0"/>
              </a:spcBef>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lnSpc>
                <a:spcPct val="100000"/>
              </a:lnSpc>
              <a:spcBef>
                <a:spcPct val="0"/>
              </a:spcBef>
              <a:defRPr sz="12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nSpc>
                <a:spcPct val="100000"/>
              </a:lnSpc>
              <a:spcBef>
                <a:spcPct val="0"/>
              </a:spcBef>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lnSpc>
                <a:spcPct val="100000"/>
              </a:lnSpc>
              <a:spcBef>
                <a:spcPct val="0"/>
              </a:spcBef>
              <a:defRPr sz="1200"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D189ACB-5E59-4C79-AEB2-06E9ACB89131}" type="slidenum">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fld>
            <a:endParaRPr lang="en-US" altLang="en-US" dirty="0"/>
          </a:p>
        </p:txBody>
      </p:sp>
      <p:sp>
        <p:nvSpPr>
          <p:cNvPr id="41987" name="Slide Image Placeholder 1"/>
          <p:cNvSpPr>
            <a:spLocks noGrp="1" noRot="1" noChangeAspect="1" noTextEdit="1"/>
          </p:cNvSpPr>
          <p:nvPr>
            <p:ph type="sldImg"/>
          </p:nvPr>
        </p:nvSpPr>
        <p:spPr>
          <a:ln/>
        </p:spPr>
      </p:sp>
      <p:sp>
        <p:nvSpPr>
          <p:cNvPr id="41988" name="Notes Placeholder 2"/>
          <p:cNvSpPr>
            <a:spLocks noGrp="1"/>
          </p:cNvSpPr>
          <p:nvPr>
            <p:ph type="body" idx="1"/>
          </p:nvPr>
        </p:nvSpPr>
        <p:spPr>
          <a:ln/>
        </p:spPr>
        <p:txBody>
          <a:bodyPr wrap="square" lIns="91440" tIns="45720" rIns="91440" bIns="45720" anchor="t" anchorCtr="0"/>
          <a:p>
            <a:pPr lvl="0" eaLnBrk="1" hangingPunct="1"/>
            <a:r>
              <a:rPr lang="en-US" altLang="en-US" dirty="0"/>
              <a:t>Point #3 I would put up a schedule, since we are having issues with people not submitting on time.  </a:t>
            </a:r>
            <a:r>
              <a:rPr lang="en-US" altLang="en-US" dirty="0">
                <a:solidFill>
                  <a:srgbClr val="FF0000"/>
                </a:solidFill>
              </a:rPr>
              <a:t>I totally agree with that Patti.  Maybe we can add that to this slide and make the 4</a:t>
            </a:r>
            <a:r>
              <a:rPr lang="en-US" altLang="en-US" baseline="30000" dirty="0">
                <a:solidFill>
                  <a:srgbClr val="FF0000"/>
                </a:solidFill>
              </a:rPr>
              <a:t>th</a:t>
            </a:r>
            <a:r>
              <a:rPr lang="en-US" altLang="en-US" dirty="0">
                <a:solidFill>
                  <a:srgbClr val="FF0000"/>
                </a:solidFill>
              </a:rPr>
              <a:t> bullet point with an example. Quite a few people do not understand that the submission period is really deadline to deadline and not certification expiration date to cert expir date cuz they pass in their portfolio earlier than when they expire. I am sure someone can expound on this much better than I have here but it would be nice to get that point across.</a:t>
            </a:r>
            <a:endParaRPr lang="en-US" altLang="en-US" dirty="0"/>
          </a:p>
        </p:txBody>
      </p:sp>
      <p:sp>
        <p:nvSpPr>
          <p:cNvPr id="41989" name="Slide Number Placeholder 3"/>
          <p:cNvSpPr txBox="1">
            <a:spLocks noGrp="1"/>
          </p:cNvSpP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F93A9AE-F6B1-4393-B6D5-D5D7EE44F23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F93A9AE-F6B1-4393-B6D5-D5D7EE44F23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F93A9AE-F6B1-4393-B6D5-D5D7EE44F23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F93A9AE-F6B1-4393-B6D5-D5D7EE44F23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pic"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1" i="0" u="none" strike="noStrike" kern="0" cap="none" spc="0" normalizeH="0" baseline="0" noProof="0" smtClean="0">
              <a:ln>
                <a:noFill/>
              </a:ln>
              <a:solidFill>
                <a:srgbClr val="683400"/>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F93A9AE-F6B1-4393-B6D5-D5D7EE44F23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1" i="0" u="none" strike="noStrike" kern="0" cap="none" spc="0" normalizeH="0" baseline="0" noProof="0" smtClean="0">
              <a:ln>
                <a:noFill/>
              </a:ln>
              <a:solidFill>
                <a:srgbClr val="683400"/>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F93A9AE-F6B1-4393-B6D5-D5D7EE44F23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F93A9AE-F6B1-4393-B6D5-D5D7EE44F23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F93A9AE-F6B1-4393-B6D5-D5D7EE44F23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F93A9AE-F6B1-4393-B6D5-D5D7EE44F23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F93A9AE-F6B1-4393-B6D5-D5D7EE44F23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F93A9AE-F6B1-4393-B6D5-D5D7EE44F23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F93A9AE-F6B1-4393-B6D5-D5D7EE44F23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F93A9AE-F6B1-4393-B6D5-D5D7EE44F23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1" i="0" u="none" strike="noStrike" kern="0" cap="none" spc="0" normalizeH="0" baseline="0" noProof="0" smtClean="0">
              <a:ln>
                <a:noFill/>
              </a:ln>
              <a:solidFill>
                <a:srgbClr val="683400"/>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F93A9AE-F6B1-4393-B6D5-D5D7EE44F23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5467A"/>
        </a:solidFill>
        <a:effectLst/>
      </p:bgPr>
    </p:bg>
    <p:spTree>
      <p:nvGrpSpPr>
        <p:cNvPr id="1" name=""/>
        <p:cNvGrpSpPr/>
        <p:nvPr/>
      </p:nvGrpSpPr>
      <p:grpSpPr/>
      <p:pic>
        <p:nvPicPr>
          <p:cNvPr id="1026" name="Picture 8" descr="ppt-template"/>
          <p:cNvPicPr>
            <a:picLocks noChangeAspect="1"/>
          </p:cNvPicPr>
          <p:nvPr userDrawn="1"/>
        </p:nvPicPr>
        <p:blipFill>
          <a:blip r:embed="rId15"/>
          <a:stretch>
            <a:fillRect/>
          </a:stretch>
        </p:blipFill>
        <p:spPr>
          <a:xfrm>
            <a:off x="0" y="0"/>
            <a:ext cx="9144000" cy="6858000"/>
          </a:xfrm>
          <a:prstGeom prst="rect">
            <a:avLst/>
          </a:prstGeom>
          <a:noFill/>
          <a:ln w="9525">
            <a:noFill/>
          </a:ln>
        </p:spPr>
      </p:pic>
      <p:sp>
        <p:nvSpPr>
          <p:cNvPr id="1027"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8"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nSpc>
                <a:spcPct val="100000"/>
              </a:lnSpc>
              <a:spcBef>
                <a:spcPct val="0"/>
              </a:spcBef>
              <a:defRPr sz="14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lnSpc>
                <a:spcPct val="100000"/>
              </a:lnSpc>
              <a:spcBef>
                <a:spcPct val="0"/>
              </a:spcBef>
              <a:defRPr sz="1400" b="0">
                <a:solidFill>
                  <a:schemeClr val="tx1"/>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858000" y="6096000"/>
            <a:ext cx="2133600" cy="476250"/>
          </a:xfrm>
          <a:prstGeom prst="rect">
            <a:avLst/>
          </a:prstGeom>
          <a:noFill/>
          <a:ln w="9525">
            <a:noFill/>
            <a:miter lim="800000"/>
          </a:ln>
          <a:effectLst/>
        </p:spPr>
        <p:txBody>
          <a:bodyPr vert="horz" wrap="square" lIns="91440" tIns="45720" rIns="91440" bIns="45720" numCol="1" anchor="t" anchorCtr="0" compatLnSpc="1"/>
          <a:lstStyle>
            <a:lvl1pPr algn="r">
              <a:lnSpc>
                <a:spcPct val="100000"/>
              </a:lnSpc>
              <a:spcBef>
                <a:spcPct val="0"/>
              </a:spcBef>
              <a:defRPr sz="1400"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F93A9AE-F6B1-4393-B6D5-D5D7EE44F233}"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b="1">
          <a:solidFill>
            <a:srgbClr val="41365C"/>
          </a:solidFill>
          <a:latin typeface="+mj-lt"/>
          <a:ea typeface="+mj-ea"/>
          <a:cs typeface="+mj-cs"/>
        </a:defRPr>
      </a:lvl1pPr>
      <a:lvl2pPr algn="ctr" rtl="0" eaLnBrk="0" fontAlgn="base" hangingPunct="0">
        <a:spcBef>
          <a:spcPct val="0"/>
        </a:spcBef>
        <a:spcAft>
          <a:spcPct val="0"/>
        </a:spcAft>
        <a:defRPr sz="4400" b="1">
          <a:solidFill>
            <a:srgbClr val="41365C"/>
          </a:solidFill>
          <a:latin typeface="Times New Roman" panose="02020603050405020304" pitchFamily="18" charset="0"/>
        </a:defRPr>
      </a:lvl2pPr>
      <a:lvl3pPr algn="ctr" rtl="0" eaLnBrk="0" fontAlgn="base" hangingPunct="0">
        <a:spcBef>
          <a:spcPct val="0"/>
        </a:spcBef>
        <a:spcAft>
          <a:spcPct val="0"/>
        </a:spcAft>
        <a:defRPr sz="4400" b="1">
          <a:solidFill>
            <a:srgbClr val="41365C"/>
          </a:solidFill>
          <a:latin typeface="Times New Roman" panose="02020603050405020304" pitchFamily="18" charset="0"/>
        </a:defRPr>
      </a:lvl3pPr>
      <a:lvl4pPr algn="ctr" rtl="0" eaLnBrk="0" fontAlgn="base" hangingPunct="0">
        <a:spcBef>
          <a:spcPct val="0"/>
        </a:spcBef>
        <a:spcAft>
          <a:spcPct val="0"/>
        </a:spcAft>
        <a:defRPr sz="4400" b="1">
          <a:solidFill>
            <a:srgbClr val="41365C"/>
          </a:solidFill>
          <a:latin typeface="Times New Roman" panose="02020603050405020304" pitchFamily="18" charset="0"/>
        </a:defRPr>
      </a:lvl4pPr>
      <a:lvl5pPr algn="ctr" rtl="0" eaLnBrk="0" fontAlgn="base" hangingPunct="0">
        <a:spcBef>
          <a:spcPct val="0"/>
        </a:spcBef>
        <a:spcAft>
          <a:spcPct val="0"/>
        </a:spcAft>
        <a:defRPr sz="4400" b="1">
          <a:solidFill>
            <a:srgbClr val="41365C"/>
          </a:solidFill>
          <a:latin typeface="Times New Roman" panose="02020603050405020304" pitchFamily="18" charset="0"/>
        </a:defRPr>
      </a:lvl5pPr>
      <a:lvl6pPr marL="457200" algn="ctr" rtl="0" fontAlgn="base">
        <a:spcBef>
          <a:spcPct val="0"/>
        </a:spcBef>
        <a:spcAft>
          <a:spcPct val="0"/>
        </a:spcAft>
        <a:defRPr sz="4400" b="1">
          <a:solidFill>
            <a:srgbClr val="41365C"/>
          </a:solidFill>
          <a:latin typeface="Times New Roman" panose="02020603050405020304" pitchFamily="18" charset="0"/>
        </a:defRPr>
      </a:lvl6pPr>
      <a:lvl7pPr marL="914400" algn="ctr" rtl="0" fontAlgn="base">
        <a:spcBef>
          <a:spcPct val="0"/>
        </a:spcBef>
        <a:spcAft>
          <a:spcPct val="0"/>
        </a:spcAft>
        <a:defRPr sz="4400" b="1">
          <a:solidFill>
            <a:srgbClr val="41365C"/>
          </a:solidFill>
          <a:latin typeface="Times New Roman" panose="02020603050405020304" pitchFamily="18" charset="0"/>
        </a:defRPr>
      </a:lvl7pPr>
      <a:lvl8pPr marL="1371600" algn="ctr" rtl="0" fontAlgn="base">
        <a:spcBef>
          <a:spcPct val="0"/>
        </a:spcBef>
        <a:spcAft>
          <a:spcPct val="0"/>
        </a:spcAft>
        <a:defRPr sz="4400" b="1">
          <a:solidFill>
            <a:srgbClr val="41365C"/>
          </a:solidFill>
          <a:latin typeface="Times New Roman" panose="02020603050405020304" pitchFamily="18" charset="0"/>
        </a:defRPr>
      </a:lvl8pPr>
      <a:lvl9pPr marL="1828800" algn="ctr" rtl="0" fontAlgn="base">
        <a:spcBef>
          <a:spcPct val="0"/>
        </a:spcBef>
        <a:spcAft>
          <a:spcPct val="0"/>
        </a:spcAft>
        <a:defRPr sz="4400" b="1">
          <a:solidFill>
            <a:srgbClr val="41365C"/>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b="1">
          <a:solidFill>
            <a:srgbClr val="683400"/>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6.xml"/><Relationship Id="rId4" Type="http://schemas.openxmlformats.org/officeDocument/2006/relationships/image" Target="../media/image6.emf"/><Relationship Id="rId3" Type="http://schemas.openxmlformats.org/officeDocument/2006/relationships/oleObject" Target="../embeddings/oleObject2.bin"/><Relationship Id="rId2" Type="http://schemas.openxmlformats.org/officeDocument/2006/relationships/image" Target="../media/image5.emf"/><Relationship Id="rId1"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wocncb.org/pgp"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itle 1"/>
          <p:cNvSpPr>
            <a:spLocks noGrp="1"/>
          </p:cNvSpPr>
          <p:nvPr>
            <p:ph type="title"/>
          </p:nvPr>
        </p:nvSpPr>
        <p:spPr>
          <a:xfrm>
            <a:off x="457200" y="274638"/>
            <a:ext cx="8229600" cy="792162"/>
          </a:xfrm>
          <a:ln/>
        </p:spPr>
        <p:txBody>
          <a:bodyPr vert="horz" wrap="square" lIns="91440" tIns="45720" rIns="91440" bIns="45720" anchor="ctr" anchorCtr="0"/>
          <a:p>
            <a:r>
              <a:rPr lang="en-US" altLang="en-US" sz="3600" dirty="0"/>
              <a:t>(Name) Regional WOCN Conference</a:t>
            </a:r>
            <a:endParaRPr lang="en-US" altLang="en-US" sz="3600" dirty="0"/>
          </a:p>
        </p:txBody>
      </p:sp>
      <p:sp>
        <p:nvSpPr>
          <p:cNvPr id="4099" name="Content Placeholder 2"/>
          <p:cNvSpPr>
            <a:spLocks noGrp="1"/>
          </p:cNvSpPr>
          <p:nvPr>
            <p:ph idx="1"/>
          </p:nvPr>
        </p:nvSpPr>
        <p:spPr>
          <a:ln/>
        </p:spPr>
        <p:txBody>
          <a:bodyPr vert="horz" wrap="square" lIns="91440" tIns="45720" rIns="91440" bIns="45720" anchor="t" anchorCtr="0"/>
          <a:p>
            <a:endParaRPr lang="en-US" altLang="en-US" sz="4000" dirty="0"/>
          </a:p>
          <a:p>
            <a:r>
              <a:rPr lang="en-US" altLang="en-US" sz="4000" dirty="0"/>
              <a:t>The Basics of Recertification by the WOCNCB’s Professional Growth Program (PGP)</a:t>
            </a:r>
            <a:endParaRPr lang="en-US" altLang="en-US" sz="4000" dirty="0"/>
          </a:p>
          <a:p>
            <a:pPr>
              <a:buNone/>
            </a:pPr>
            <a:r>
              <a:rPr lang="en-US" altLang="en-US" sz="4000" dirty="0"/>
              <a:t>                 </a:t>
            </a:r>
            <a:r>
              <a:rPr lang="en-US" altLang="en-US" sz="2400" dirty="0"/>
              <a:t>by (your name here)</a:t>
            </a:r>
            <a:endParaRPr lang="en-US" altLang="en-US" sz="2400" dirty="0"/>
          </a:p>
          <a:p>
            <a:pPr>
              <a:buNone/>
            </a:pPr>
            <a:r>
              <a:rPr lang="en-US" altLang="en-US" sz="2400" dirty="0"/>
              <a:t>				</a:t>
            </a:r>
            <a:endParaRPr lang="en-US" alt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itle 1"/>
          <p:cNvSpPr>
            <a:spLocks noGrp="1"/>
          </p:cNvSpPr>
          <p:nvPr>
            <p:ph type="title"/>
          </p:nvPr>
        </p:nvSpPr>
        <p:spPr>
          <a:xfrm>
            <a:off x="457200" y="274638"/>
            <a:ext cx="8229600" cy="792162"/>
          </a:xfrm>
          <a:ln/>
        </p:spPr>
        <p:txBody>
          <a:bodyPr vert="horz" wrap="square" lIns="91440" tIns="45720" rIns="91440" bIns="45720" anchor="ctr" anchorCtr="0"/>
          <a:p>
            <a:r>
              <a:rPr lang="en-US" altLang="en-US" dirty="0"/>
              <a:t>Verification</a:t>
            </a:r>
            <a:endParaRPr lang="en-US" altLang="en-US" dirty="0"/>
          </a:p>
        </p:txBody>
      </p:sp>
      <p:sp>
        <p:nvSpPr>
          <p:cNvPr id="13315" name="Content Placeholder 2"/>
          <p:cNvSpPr>
            <a:spLocks noGrp="1"/>
          </p:cNvSpPr>
          <p:nvPr>
            <p:ph idx="1"/>
          </p:nvPr>
        </p:nvSpPr>
        <p:spPr>
          <a:ln/>
        </p:spPr>
        <p:txBody>
          <a:bodyPr vert="horz" wrap="square" lIns="91440" tIns="45720" rIns="91440" bIns="45720" anchor="t" anchorCtr="0"/>
          <a:p>
            <a:r>
              <a:rPr lang="en-US" altLang="en-US" sz="3600" dirty="0"/>
              <a:t>Provide verification by including descriptive details of the project or activity.</a:t>
            </a:r>
            <a:endParaRPr lang="en-US" altLang="en-US" sz="3600" dirty="0"/>
          </a:p>
          <a:p>
            <a:r>
              <a:rPr lang="en-US" altLang="en-US" sz="3600" dirty="0"/>
              <a:t>You MUST fill out each answer completely for EACH activity contained in the portfolio. </a:t>
            </a:r>
            <a:endParaRPr lang="en-US" alt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xfrm>
            <a:off x="457200" y="274638"/>
            <a:ext cx="8229600" cy="868362"/>
          </a:xfrm>
          <a:ln/>
        </p:spPr>
        <p:txBody>
          <a:bodyPr vert="horz" wrap="square" lIns="91440" tIns="45720" rIns="91440" bIns="45720" anchor="ctr" anchorCtr="0"/>
          <a:p>
            <a:pPr eaLnBrk="1" hangingPunct="1"/>
            <a:r>
              <a:rPr lang="en-US" altLang="en-US" dirty="0"/>
              <a:t>Category: Continuing Education</a:t>
            </a:r>
            <a:endParaRPr lang="en-US" altLang="en-US" dirty="0"/>
          </a:p>
        </p:txBody>
      </p:sp>
      <p:sp>
        <p:nvSpPr>
          <p:cNvPr id="14339" name="Rectangle 3"/>
          <p:cNvSpPr>
            <a:spLocks noGrp="1"/>
          </p:cNvSpPr>
          <p:nvPr>
            <p:ph idx="1"/>
          </p:nvPr>
        </p:nvSpPr>
        <p:spPr>
          <a:xfrm>
            <a:off x="1219200" y="1447800"/>
            <a:ext cx="6858000" cy="4830763"/>
          </a:xfrm>
          <a:ln/>
        </p:spPr>
        <p:txBody>
          <a:bodyPr vert="horz" wrap="square" lIns="91440" tIns="45720" rIns="91440" bIns="45720" anchor="t" anchorCtr="0"/>
          <a:p>
            <a:pPr marL="381000" indent="-381000" eaLnBrk="1" hangingPunct="1">
              <a:lnSpc>
                <a:spcPct val="90000"/>
              </a:lnSpc>
              <a:spcAft>
                <a:spcPct val="30000"/>
              </a:spcAft>
            </a:pPr>
            <a:r>
              <a:rPr lang="en-US" altLang="en-US" sz="2800" dirty="0"/>
              <a:t>Required: A minimum of 10 PGP points directly related to the specialty. </a:t>
            </a:r>
            <a:r>
              <a:rPr lang="en-US" altLang="en-US" sz="2800" dirty="0">
                <a:solidFill>
                  <a:srgbClr val="FF0000"/>
                </a:solidFill>
              </a:rPr>
              <a:t>A maximum of 40 PGP points are allowed. You may not have more than 10 in professional practice.</a:t>
            </a:r>
            <a:endParaRPr lang="en-US" altLang="en-US" sz="2800" dirty="0">
              <a:solidFill>
                <a:srgbClr val="FF0000"/>
              </a:solidFill>
            </a:endParaRPr>
          </a:p>
          <a:p>
            <a:pPr marL="381000" indent="-381000" eaLnBrk="1" hangingPunct="1">
              <a:lnSpc>
                <a:spcPct val="90000"/>
              </a:lnSpc>
            </a:pPr>
            <a:r>
              <a:rPr lang="en-US" altLang="en-US" sz="2800" dirty="0"/>
              <a:t>Point calculation: 1 PGP point for each CE credit. A Contact Hour (CE credit): 60 minutes = 1 PGP Point</a:t>
            </a:r>
            <a:endParaRPr lang="en-US" alt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a:xfrm>
            <a:off x="457200" y="274638"/>
            <a:ext cx="8229600" cy="868362"/>
          </a:xfrm>
          <a:ln/>
        </p:spPr>
        <p:txBody>
          <a:bodyPr vert="horz" wrap="square" lIns="91440" tIns="45720" rIns="91440" bIns="45720" anchor="ctr" anchorCtr="0"/>
          <a:p>
            <a:pPr eaLnBrk="1" hangingPunct="1"/>
            <a:r>
              <a:rPr lang="en-US" altLang="en-US" dirty="0"/>
              <a:t>Category: Continuing Education</a:t>
            </a:r>
            <a:endParaRPr lang="en-US" altLang="en-US" sz="4800" dirty="0"/>
          </a:p>
        </p:txBody>
      </p:sp>
      <p:sp>
        <p:nvSpPr>
          <p:cNvPr id="15363" name="Rectangle 3"/>
          <p:cNvSpPr>
            <a:spLocks noGrp="1"/>
          </p:cNvSpPr>
          <p:nvPr>
            <p:ph idx="1"/>
          </p:nvPr>
        </p:nvSpPr>
        <p:spPr>
          <a:xfrm>
            <a:off x="381000" y="1600200"/>
            <a:ext cx="8229600" cy="4830763"/>
          </a:xfrm>
          <a:ln/>
        </p:spPr>
        <p:txBody>
          <a:bodyPr vert="horz" wrap="square" lIns="91440" tIns="45720" rIns="91440" bIns="45720" anchor="t" anchorCtr="0"/>
          <a:p>
            <a:pPr marL="381000" indent="-381000" eaLnBrk="1" hangingPunct="1">
              <a:lnSpc>
                <a:spcPct val="80000"/>
              </a:lnSpc>
              <a:buNone/>
            </a:pPr>
            <a:r>
              <a:rPr lang="en-US" altLang="en-US" sz="2000" dirty="0"/>
              <a:t>	List each individual educational session or course title separately on CEU verification form. </a:t>
            </a:r>
            <a:endParaRPr lang="en-US" altLang="en-US" sz="2000" dirty="0"/>
          </a:p>
          <a:p>
            <a:pPr marL="381000" indent="-381000" eaLnBrk="1" hangingPunct="1">
              <a:lnSpc>
                <a:spcPct val="80000"/>
              </a:lnSpc>
              <a:buNone/>
            </a:pPr>
            <a:r>
              <a:rPr lang="en-US" altLang="en-US" sz="2000" dirty="0"/>
              <a:t> </a:t>
            </a:r>
            <a:endParaRPr lang="en-US" altLang="en-US" sz="2000" dirty="0"/>
          </a:p>
          <a:p>
            <a:pPr marL="381000" indent="-381000">
              <a:lnSpc>
                <a:spcPct val="80000"/>
              </a:lnSpc>
              <a:buNone/>
            </a:pPr>
            <a:r>
              <a:rPr lang="en-US" altLang="en-US" sz="2000" b="0" i="1" dirty="0"/>
              <a:t>	</a:t>
            </a:r>
            <a:r>
              <a:rPr lang="en-US" altLang="en-US" sz="2000" b="0" dirty="0"/>
              <a:t>If the courses are earned at a </a:t>
            </a:r>
            <a:r>
              <a:rPr lang="en-US" altLang="en-US" sz="2000" b="0" u="sng" dirty="0"/>
              <a:t>single</a:t>
            </a:r>
            <a:r>
              <a:rPr lang="en-US" altLang="en-US" sz="2000" b="0" dirty="0"/>
              <a:t> Conference, you may list all sessions that directly relate to the specialty as one entry with the total CE’s. You must separate the Professional Practice sessions from that Conference as one entry. You must list the individual topics with the hours/CE’s for each.</a:t>
            </a:r>
            <a:endParaRPr lang="en-US" altLang="en-US" sz="2000" b="0" dirty="0"/>
          </a:p>
          <a:p>
            <a:pPr marL="381000" indent="-381000">
              <a:lnSpc>
                <a:spcPct val="80000"/>
              </a:lnSpc>
              <a:buNone/>
            </a:pPr>
            <a:endParaRPr lang="en-US" altLang="en-US" sz="2000" b="0" dirty="0"/>
          </a:p>
          <a:p>
            <a:pPr marL="381000" indent="-381000">
              <a:lnSpc>
                <a:spcPct val="80000"/>
              </a:lnSpc>
              <a:buNone/>
            </a:pPr>
            <a:r>
              <a:rPr lang="en-US" altLang="en-US" sz="2000" dirty="0"/>
              <a:t>	It is not acceptable to transfer points from one specialty to another – so points related to wound or ostomy cannot be applied to the continence specialty.</a:t>
            </a:r>
            <a:endParaRPr lang="en-US" altLang="en-US" sz="2000" dirty="0"/>
          </a:p>
          <a:p>
            <a:pPr marL="381000" indent="-381000" eaLnBrk="1" hangingPunct="1">
              <a:lnSpc>
                <a:spcPct val="80000"/>
              </a:lnSpc>
            </a:pPr>
            <a:endParaRPr lang="en-US" alt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xfrm>
            <a:off x="457200" y="274638"/>
            <a:ext cx="8229600" cy="868362"/>
          </a:xfrm>
          <a:ln/>
        </p:spPr>
        <p:txBody>
          <a:bodyPr vert="horz" wrap="square" lIns="91440" tIns="45720" rIns="91440" bIns="45720" anchor="ctr" anchorCtr="0"/>
          <a:p>
            <a:pPr eaLnBrk="1" hangingPunct="1"/>
            <a:r>
              <a:rPr lang="en-US" altLang="en-US" dirty="0"/>
              <a:t>Category: Continuing Education</a:t>
            </a:r>
            <a:endParaRPr lang="en-US" altLang="en-US" dirty="0"/>
          </a:p>
        </p:txBody>
      </p:sp>
      <p:sp>
        <p:nvSpPr>
          <p:cNvPr id="16387" name="Rectangle 3"/>
          <p:cNvSpPr>
            <a:spLocks noGrp="1"/>
          </p:cNvSpPr>
          <p:nvPr>
            <p:ph type="body" sz="half" idx="1"/>
          </p:nvPr>
        </p:nvSpPr>
        <p:spPr>
          <a:xfrm>
            <a:off x="457200" y="1295400"/>
            <a:ext cx="8382000" cy="4525963"/>
          </a:xfrm>
          <a:ln/>
        </p:spPr>
        <p:txBody>
          <a:bodyPr vert="horz" wrap="square" lIns="91440" tIns="45720" rIns="91440" bIns="45720" anchor="t" anchorCtr="0"/>
          <a:p>
            <a:pPr marL="0" indent="0" eaLnBrk="1" hangingPunct="1">
              <a:lnSpc>
                <a:spcPct val="90000"/>
              </a:lnSpc>
              <a:buClrTx/>
              <a:buSzTx/>
              <a:buFontTx/>
              <a:buNone/>
            </a:pPr>
            <a:r>
              <a:rPr lang="en-US" altLang="en-US" sz="2400" dirty="0">
                <a:solidFill>
                  <a:srgbClr val="743A00"/>
                </a:solidFill>
              </a:rPr>
              <a:t>WOCN Professional Practice has to directly impact your role as WOC Nurse.</a:t>
            </a:r>
            <a:endParaRPr lang="en-US" altLang="en-US" sz="2400" dirty="0">
              <a:solidFill>
                <a:srgbClr val="743A00"/>
              </a:solidFill>
            </a:endParaRPr>
          </a:p>
          <a:p>
            <a:pPr marL="0" indent="0" eaLnBrk="1" hangingPunct="1">
              <a:lnSpc>
                <a:spcPct val="90000"/>
              </a:lnSpc>
              <a:buClrTx/>
              <a:buSzTx/>
              <a:buFontTx/>
              <a:buNone/>
            </a:pPr>
            <a:endParaRPr lang="en-US" altLang="en-US" sz="1200" dirty="0"/>
          </a:p>
          <a:p>
            <a:pPr marL="0" indent="0" eaLnBrk="1" hangingPunct="1">
              <a:lnSpc>
                <a:spcPct val="90000"/>
              </a:lnSpc>
              <a:buClrTx/>
              <a:buSzTx/>
              <a:buFontTx/>
              <a:buNone/>
            </a:pPr>
            <a:r>
              <a:rPr lang="en-US" altLang="en-US" sz="2000" u="sng" dirty="0"/>
              <a:t>These sessions would count:</a:t>
            </a:r>
            <a:r>
              <a:rPr lang="en-US" altLang="en-US" sz="2000" dirty="0"/>
              <a:t> </a:t>
            </a:r>
            <a:endParaRPr lang="en-US" altLang="en-US" sz="2000" dirty="0"/>
          </a:p>
          <a:p>
            <a:pPr marL="0" indent="0" eaLnBrk="1" hangingPunct="1">
              <a:lnSpc>
                <a:spcPct val="90000"/>
              </a:lnSpc>
              <a:buClrTx/>
              <a:buSzTx/>
              <a:buFontTx/>
            </a:pPr>
            <a:r>
              <a:rPr lang="en-US" altLang="en-US" sz="2000" dirty="0"/>
              <a:t> Marketing Your Business</a:t>
            </a:r>
            <a:endParaRPr lang="en-US" altLang="en-US" sz="2000" dirty="0"/>
          </a:p>
          <a:p>
            <a:pPr marL="0" indent="0" eaLnBrk="1" hangingPunct="1">
              <a:lnSpc>
                <a:spcPct val="90000"/>
              </a:lnSpc>
              <a:buClrTx/>
              <a:buSzTx/>
              <a:buFontTx/>
            </a:pPr>
            <a:r>
              <a:rPr lang="en-US" altLang="en-US" sz="2000" dirty="0"/>
              <a:t> Legal Issues</a:t>
            </a:r>
            <a:endParaRPr lang="en-US" altLang="en-US" sz="2000" dirty="0"/>
          </a:p>
          <a:p>
            <a:pPr marL="0" indent="0" eaLnBrk="1" hangingPunct="1">
              <a:lnSpc>
                <a:spcPct val="90000"/>
              </a:lnSpc>
              <a:buClrTx/>
              <a:buSzTx/>
              <a:buFontTx/>
            </a:pPr>
            <a:r>
              <a:rPr lang="en-US" altLang="en-US" sz="2000" dirty="0"/>
              <a:t> Integrating Technology and Outpatient Billing/Reimbursement</a:t>
            </a:r>
            <a:endParaRPr lang="en-US" altLang="en-US" sz="2000" dirty="0"/>
          </a:p>
          <a:p>
            <a:pPr marL="0" indent="0" eaLnBrk="1" hangingPunct="1">
              <a:lnSpc>
                <a:spcPct val="90000"/>
              </a:lnSpc>
              <a:buClrTx/>
              <a:buSzTx/>
              <a:buFontTx/>
            </a:pPr>
            <a:endParaRPr lang="en-US" altLang="en-US" sz="800" dirty="0"/>
          </a:p>
          <a:p>
            <a:pPr marL="0" indent="0" eaLnBrk="1" hangingPunct="1">
              <a:lnSpc>
                <a:spcPct val="90000"/>
              </a:lnSpc>
              <a:buClrTx/>
              <a:buSzTx/>
              <a:buFontTx/>
              <a:buNone/>
            </a:pPr>
            <a:r>
              <a:rPr lang="en-US" altLang="en-US" sz="2000" u="sng" dirty="0"/>
              <a:t>These sessions would </a:t>
            </a:r>
            <a:r>
              <a:rPr lang="en-US" altLang="en-US" sz="2000" u="sng" dirty="0">
                <a:solidFill>
                  <a:srgbClr val="FF0000"/>
                </a:solidFill>
                <a:cs typeface="Arial" panose="020B0604020202020204" pitchFamily="34" charset="0"/>
              </a:rPr>
              <a:t>NOT</a:t>
            </a:r>
            <a:r>
              <a:rPr lang="en-US" altLang="en-US" sz="2000" u="sng" dirty="0"/>
              <a:t> count:</a:t>
            </a:r>
            <a:endParaRPr lang="en-US" altLang="en-US" sz="2000" u="sng" dirty="0"/>
          </a:p>
          <a:p>
            <a:pPr marL="0" indent="0" eaLnBrk="1" hangingPunct="1">
              <a:lnSpc>
                <a:spcPct val="90000"/>
              </a:lnSpc>
              <a:buClrTx/>
              <a:buSzTx/>
              <a:buFontTx/>
            </a:pPr>
            <a:r>
              <a:rPr lang="en-US" altLang="en-US" sz="2000" dirty="0">
                <a:solidFill>
                  <a:srgbClr val="FF6600"/>
                </a:solidFill>
                <a:cs typeface="Arial" panose="020B0604020202020204" pitchFamily="34" charset="0"/>
              </a:rPr>
              <a:t> </a:t>
            </a:r>
            <a:r>
              <a:rPr lang="en-US" altLang="en-US" sz="2000" dirty="0">
                <a:solidFill>
                  <a:srgbClr val="FF0000"/>
                </a:solidFill>
                <a:cs typeface="Arial" panose="020B0604020202020204" pitchFamily="34" charset="0"/>
              </a:rPr>
              <a:t>IV Therapy</a:t>
            </a:r>
            <a:endParaRPr lang="en-US" altLang="en-US" sz="2000" dirty="0">
              <a:solidFill>
                <a:srgbClr val="FF0000"/>
              </a:solidFill>
              <a:cs typeface="Arial" panose="020B0604020202020204" pitchFamily="34" charset="0"/>
            </a:endParaRPr>
          </a:p>
          <a:p>
            <a:pPr marL="0" indent="0" eaLnBrk="1" fontAlgn="b" hangingPunct="1">
              <a:lnSpc>
                <a:spcPct val="90000"/>
              </a:lnSpc>
              <a:buClrTx/>
              <a:buSzTx/>
              <a:buFontTx/>
            </a:pPr>
            <a:r>
              <a:rPr lang="en-US" altLang="en-US" sz="2000" dirty="0">
                <a:solidFill>
                  <a:srgbClr val="FF0000"/>
                </a:solidFill>
                <a:cs typeface="Arial" panose="020B0604020202020204" pitchFamily="34" charset="0"/>
              </a:rPr>
              <a:t> Basic Life Support (BLS)</a:t>
            </a:r>
            <a:endParaRPr lang="en-US" altLang="en-US" sz="2000" dirty="0">
              <a:solidFill>
                <a:srgbClr val="FF0000"/>
              </a:solidFill>
              <a:cs typeface="Arial" panose="020B0604020202020204" pitchFamily="34" charset="0"/>
            </a:endParaRPr>
          </a:p>
          <a:p>
            <a:pPr marL="0" indent="0" eaLnBrk="1" fontAlgn="b" hangingPunct="1">
              <a:lnSpc>
                <a:spcPct val="90000"/>
              </a:lnSpc>
              <a:buClrTx/>
              <a:buSzTx/>
              <a:buFontTx/>
            </a:pPr>
            <a:r>
              <a:rPr lang="en-US" altLang="en-US" sz="2000" dirty="0">
                <a:solidFill>
                  <a:srgbClr val="FF0000"/>
                </a:solidFill>
                <a:cs typeface="Arial" panose="020B0604020202020204" pitchFamily="34" charset="0"/>
              </a:rPr>
              <a:t> Creating the Environment of Safety: Healthcare Delivery Compass</a:t>
            </a:r>
            <a:endParaRPr lang="en-US" altLang="en-US" sz="2000" dirty="0">
              <a:solidFill>
                <a:srgbClr val="FF0000"/>
              </a:solidFill>
              <a:cs typeface="Arial" panose="020B0604020202020204" pitchFamily="34" charset="0"/>
            </a:endParaRPr>
          </a:p>
          <a:p>
            <a:pPr marL="0" indent="0" eaLnBrk="1" fontAlgn="b" hangingPunct="1">
              <a:lnSpc>
                <a:spcPct val="90000"/>
              </a:lnSpc>
              <a:buClrTx/>
              <a:buSzTx/>
              <a:buFontTx/>
            </a:pPr>
            <a:r>
              <a:rPr lang="en-US" altLang="en-US" sz="2000" dirty="0">
                <a:solidFill>
                  <a:srgbClr val="FF0000"/>
                </a:solidFill>
              </a:rPr>
              <a:t> High Risk Medications</a:t>
            </a:r>
            <a:endParaRPr lang="en-US" altLang="en-US" sz="2000" dirty="0">
              <a:solidFill>
                <a:srgbClr val="FF0000"/>
              </a:solidFill>
            </a:endParaRPr>
          </a:p>
          <a:p>
            <a:pPr marL="0" indent="0" eaLnBrk="1" fontAlgn="b" hangingPunct="1">
              <a:lnSpc>
                <a:spcPct val="90000"/>
              </a:lnSpc>
              <a:buClrTx/>
              <a:buSzTx/>
              <a:buFontTx/>
            </a:pPr>
            <a:r>
              <a:rPr lang="en-US" altLang="en-US" sz="2000" dirty="0">
                <a:solidFill>
                  <a:srgbClr val="FF0000"/>
                </a:solidFill>
              </a:rPr>
              <a:t> Preparing for the Magnet Journey</a:t>
            </a:r>
            <a:endParaRPr lang="en-US" altLang="en-US" sz="2000" dirty="0">
              <a:solidFill>
                <a:srgbClr val="FF0000"/>
              </a:solidFill>
            </a:endParaRPr>
          </a:p>
          <a:p>
            <a:pPr marL="0" indent="0" eaLnBrk="1" hangingPunct="1">
              <a:lnSpc>
                <a:spcPct val="90000"/>
              </a:lnSpc>
              <a:buClrTx/>
              <a:buSzTx/>
              <a:buFontTx/>
              <a:buNone/>
            </a:pPr>
            <a:endParaRPr lang="en-US" altLang="en-US" sz="24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66"/>
          <p:cNvPicPr>
            <a:picLocks noChangeAspect="1"/>
          </p:cNvPicPr>
          <p:nvPr/>
        </p:nvPicPr>
        <p:blipFill>
          <a:blip r:embed="rId1"/>
          <a:srcRect l="9360" t="15471" r="45399" b="25043"/>
          <a:stretch>
            <a:fillRect/>
          </a:stretch>
        </p:blipFill>
        <p:spPr>
          <a:xfrm>
            <a:off x="762000" y="1600200"/>
            <a:ext cx="4419600" cy="4648200"/>
          </a:xfrm>
          <a:prstGeom prst="rect">
            <a:avLst/>
          </a:prstGeom>
          <a:noFill/>
          <a:ln w="9525" cap="flat" cmpd="sng">
            <a:solidFill>
              <a:srgbClr val="0000FF"/>
            </a:solidFill>
            <a:prstDash val="solid"/>
            <a:miter/>
            <a:headEnd type="none" w="med" len="med"/>
            <a:tailEnd type="none" w="med" len="med"/>
          </a:ln>
        </p:spPr>
      </p:pic>
      <p:sp>
        <p:nvSpPr>
          <p:cNvPr id="17411" name="Rectangle 2"/>
          <p:cNvSpPr>
            <a:spLocks noGrp="1"/>
          </p:cNvSpPr>
          <p:nvPr>
            <p:ph type="title"/>
          </p:nvPr>
        </p:nvSpPr>
        <p:spPr>
          <a:ln/>
        </p:spPr>
        <p:txBody>
          <a:bodyPr vert="horz" wrap="square" lIns="91440" tIns="45720" rIns="91440" bIns="45720" anchor="ctr" anchorCtr="0"/>
          <a:p>
            <a:pPr eaLnBrk="1" hangingPunct="1"/>
            <a:r>
              <a:rPr lang="en-US" altLang="en-US" dirty="0"/>
              <a:t>Category:  Continuing Education</a:t>
            </a:r>
            <a:br>
              <a:rPr lang="en-US" altLang="en-US" sz="2400" dirty="0"/>
            </a:br>
            <a:endParaRPr lang="en-US" altLang="en-US" sz="2400" dirty="0"/>
          </a:p>
        </p:txBody>
      </p:sp>
      <p:sp>
        <p:nvSpPr>
          <p:cNvPr id="17412" name="Text Box 66"/>
          <p:cNvSpPr txBox="1"/>
          <p:nvPr/>
        </p:nvSpPr>
        <p:spPr>
          <a:xfrm>
            <a:off x="1676400" y="1143000"/>
            <a:ext cx="5486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rgbClr val="683400"/>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stStyle>
          <a:p>
            <a:pPr marL="0" lvl="0" indent="0" algn="ctr" eaLnBrk="1" hangingPunct="1">
              <a:spcBef>
                <a:spcPct val="50000"/>
              </a:spcBef>
              <a:buNone/>
            </a:pPr>
            <a:r>
              <a:rPr lang="en-US" altLang="en-US" sz="2400" u="sng" dirty="0">
                <a:solidFill>
                  <a:srgbClr val="743A00"/>
                </a:solidFill>
              </a:rPr>
              <a:t>Summary</a:t>
            </a:r>
            <a:r>
              <a:rPr lang="en-US" altLang="en-US" sz="2400" dirty="0">
                <a:solidFill>
                  <a:srgbClr val="743A00"/>
                </a:solidFill>
              </a:rPr>
              <a:t> </a:t>
            </a:r>
            <a:endParaRPr lang="en-US" altLang="en-US" sz="2400" dirty="0">
              <a:solidFill>
                <a:srgbClr val="743A00"/>
              </a:solidFill>
            </a:endParaRPr>
          </a:p>
        </p:txBody>
      </p:sp>
      <p:pic>
        <p:nvPicPr>
          <p:cNvPr id="17413" name="Picture 67"/>
          <p:cNvPicPr>
            <a:picLocks noChangeAspect="1"/>
          </p:cNvPicPr>
          <p:nvPr/>
        </p:nvPicPr>
        <p:blipFill>
          <a:blip r:embed="rId2"/>
          <a:srcRect l="63838" t="24377" r="9561" b="29066"/>
          <a:stretch>
            <a:fillRect/>
          </a:stretch>
        </p:blipFill>
        <p:spPr>
          <a:xfrm>
            <a:off x="5334000" y="1600200"/>
            <a:ext cx="2595563" cy="3633788"/>
          </a:xfrm>
          <a:prstGeom prst="rect">
            <a:avLst/>
          </a:prstGeom>
          <a:noFill/>
          <a:ln w="9525" cap="flat" cmpd="sng">
            <a:solidFill>
              <a:srgbClr val="0000FF"/>
            </a:solidFill>
            <a:prstDash val="solid"/>
            <a:miter/>
            <a:headEnd type="none" w="med" len="med"/>
            <a:tailEnd type="none" w="med" len="med"/>
          </a:ln>
        </p:spPr>
      </p:pic>
      <p:sp>
        <p:nvSpPr>
          <p:cNvPr id="17414" name="Line 68"/>
          <p:cNvSpPr/>
          <p:nvPr/>
        </p:nvSpPr>
        <p:spPr>
          <a:xfrm flipH="1">
            <a:off x="7391400" y="2209800"/>
            <a:ext cx="762000" cy="304800"/>
          </a:xfrm>
          <a:prstGeom prst="line">
            <a:avLst/>
          </a:prstGeom>
          <a:ln w="9525" cap="flat" cmpd="sng">
            <a:solidFill>
              <a:srgbClr val="FF0000"/>
            </a:solidFill>
            <a:prstDash val="solid"/>
            <a:headEnd type="none" w="med" len="med"/>
            <a:tailEnd type="triangle" w="med" len="med"/>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xfrm>
            <a:off x="457200" y="274638"/>
            <a:ext cx="8229600" cy="868362"/>
          </a:xfrm>
          <a:ln/>
        </p:spPr>
        <p:txBody>
          <a:bodyPr vert="horz" wrap="square" lIns="91440" tIns="45720" rIns="91440" bIns="45720" anchor="ctr" anchorCtr="0"/>
          <a:p>
            <a:pPr eaLnBrk="1" hangingPunct="1"/>
            <a:r>
              <a:rPr lang="en-US" altLang="en-US" sz="3200" dirty="0"/>
              <a:t>Category: Project/Program Development</a:t>
            </a:r>
            <a:endParaRPr lang="en-US" altLang="en-US" sz="3200" dirty="0"/>
          </a:p>
        </p:txBody>
      </p:sp>
      <p:sp>
        <p:nvSpPr>
          <p:cNvPr id="18435" name="Rectangle 3"/>
          <p:cNvSpPr>
            <a:spLocks noGrp="1"/>
          </p:cNvSpPr>
          <p:nvPr>
            <p:ph idx="1"/>
          </p:nvPr>
        </p:nvSpPr>
        <p:spPr>
          <a:xfrm>
            <a:off x="381000" y="1295400"/>
            <a:ext cx="8229600" cy="4525963"/>
          </a:xfrm>
          <a:ln/>
        </p:spPr>
        <p:txBody>
          <a:bodyPr vert="horz" wrap="square" lIns="91440" tIns="45720" rIns="91440" bIns="45720" anchor="t" anchorCtr="0"/>
          <a:p>
            <a:pPr marL="609600" indent="-609600" algn="ctr" eaLnBrk="1" hangingPunct="1">
              <a:lnSpc>
                <a:spcPct val="90000"/>
              </a:lnSpc>
              <a:spcAft>
                <a:spcPct val="35000"/>
              </a:spcAft>
              <a:buNone/>
            </a:pPr>
            <a:r>
              <a:rPr lang="en-US" altLang="en-US" sz="2400" u="sng" dirty="0"/>
              <a:t>Verification</a:t>
            </a:r>
            <a:endParaRPr lang="en-US" altLang="en-US" sz="2400" dirty="0"/>
          </a:p>
          <a:p>
            <a:pPr marL="609600" indent="-609600" eaLnBrk="1" hangingPunct="1">
              <a:lnSpc>
                <a:spcPct val="90000"/>
              </a:lnSpc>
              <a:buFontTx/>
              <a:buAutoNum type="arabicPeriod"/>
            </a:pPr>
            <a:endParaRPr lang="en-US" altLang="en-US" sz="2400" dirty="0"/>
          </a:p>
          <a:p>
            <a:pPr marL="609600" indent="-609600" eaLnBrk="1" hangingPunct="1">
              <a:lnSpc>
                <a:spcPct val="90000"/>
              </a:lnSpc>
              <a:spcAft>
                <a:spcPct val="50000"/>
              </a:spcAft>
              <a:buFontTx/>
              <a:buAutoNum type="arabicPeriod"/>
            </a:pPr>
            <a:r>
              <a:rPr lang="en-US" altLang="en-US" sz="2400" dirty="0"/>
              <a:t>Date Activity Completed:____________</a:t>
            </a:r>
            <a:endParaRPr lang="en-US" altLang="en-US" sz="2400" dirty="0"/>
          </a:p>
          <a:p>
            <a:pPr marL="609600" indent="-609600" eaLnBrk="1" hangingPunct="1">
              <a:lnSpc>
                <a:spcPct val="90000"/>
              </a:lnSpc>
              <a:buNone/>
            </a:pPr>
            <a:endParaRPr lang="en-US" altLang="en-US" sz="2400" dirty="0"/>
          </a:p>
          <a:p>
            <a:pPr marL="609600" indent="-609600" eaLnBrk="1" hangingPunct="1">
              <a:lnSpc>
                <a:spcPct val="90000"/>
              </a:lnSpc>
              <a:buNone/>
            </a:pPr>
            <a:r>
              <a:rPr lang="en-US" altLang="en-US" sz="2400" dirty="0"/>
              <a:t>For Quality Improvement, summarize your project by </a:t>
            </a:r>
            <a:endParaRPr lang="en-US" altLang="en-US" sz="2400" dirty="0"/>
          </a:p>
          <a:p>
            <a:pPr marL="609600" indent="-609600" eaLnBrk="1" hangingPunct="1">
              <a:lnSpc>
                <a:spcPct val="90000"/>
              </a:lnSpc>
              <a:buNone/>
            </a:pPr>
            <a:r>
              <a:rPr lang="en-US" altLang="en-US" sz="2400" dirty="0"/>
              <a:t>answering the following questions:</a:t>
            </a:r>
            <a:endParaRPr lang="en-US" altLang="en-US" sz="2400" dirty="0"/>
          </a:p>
          <a:p>
            <a:pPr marL="990600" lvl="1" indent="-533400" eaLnBrk="1" hangingPunct="1">
              <a:lnSpc>
                <a:spcPct val="90000"/>
              </a:lnSpc>
            </a:pPr>
            <a:r>
              <a:rPr lang="en-US" altLang="en-US" sz="2000" dirty="0">
                <a:solidFill>
                  <a:srgbClr val="683400"/>
                </a:solidFill>
              </a:rPr>
              <a:t>What was the problem?</a:t>
            </a:r>
            <a:endParaRPr lang="en-US" altLang="en-US" sz="2000" dirty="0">
              <a:solidFill>
                <a:srgbClr val="683400"/>
              </a:solidFill>
            </a:endParaRPr>
          </a:p>
          <a:p>
            <a:pPr marL="990600" lvl="1" indent="-533400" eaLnBrk="1" hangingPunct="1">
              <a:lnSpc>
                <a:spcPct val="90000"/>
              </a:lnSpc>
            </a:pPr>
            <a:r>
              <a:rPr lang="en-US" altLang="en-US" sz="2000" dirty="0">
                <a:solidFill>
                  <a:srgbClr val="683400"/>
                </a:solidFill>
              </a:rPr>
              <a:t>How was the problem identified?</a:t>
            </a:r>
            <a:endParaRPr lang="en-US" altLang="en-US" sz="2000" dirty="0">
              <a:solidFill>
                <a:srgbClr val="683400"/>
              </a:solidFill>
            </a:endParaRPr>
          </a:p>
          <a:p>
            <a:pPr marL="990600" lvl="1" indent="-533400" eaLnBrk="1" hangingPunct="1">
              <a:lnSpc>
                <a:spcPct val="90000"/>
              </a:lnSpc>
            </a:pPr>
            <a:r>
              <a:rPr lang="en-US" altLang="en-US" sz="2000" dirty="0">
                <a:solidFill>
                  <a:srgbClr val="683400"/>
                </a:solidFill>
              </a:rPr>
              <a:t>What actions were implemented to correct the problem?</a:t>
            </a:r>
            <a:endParaRPr lang="en-US" altLang="en-US" sz="2000" dirty="0">
              <a:solidFill>
                <a:srgbClr val="683400"/>
              </a:solidFill>
            </a:endParaRPr>
          </a:p>
          <a:p>
            <a:pPr marL="990600" lvl="1" indent="-533400" eaLnBrk="1" hangingPunct="1">
              <a:lnSpc>
                <a:spcPct val="90000"/>
              </a:lnSpc>
            </a:pPr>
            <a:r>
              <a:rPr lang="en-US" altLang="en-US" sz="2000" dirty="0">
                <a:solidFill>
                  <a:srgbClr val="683400"/>
                </a:solidFill>
              </a:rPr>
              <a:t>How long did you evaluate the action plan?</a:t>
            </a:r>
            <a:endParaRPr lang="en-US" altLang="en-US" sz="2000" dirty="0">
              <a:solidFill>
                <a:srgbClr val="683400"/>
              </a:solidFill>
            </a:endParaRPr>
          </a:p>
          <a:p>
            <a:pPr marL="990600" lvl="1" indent="-533400" eaLnBrk="1" hangingPunct="1">
              <a:lnSpc>
                <a:spcPct val="90000"/>
              </a:lnSpc>
            </a:pPr>
            <a:r>
              <a:rPr lang="en-US" altLang="en-US" sz="2000" dirty="0">
                <a:solidFill>
                  <a:srgbClr val="683400"/>
                </a:solidFill>
              </a:rPr>
              <a:t>What were the results of the project?</a:t>
            </a:r>
            <a:endParaRPr lang="en-US" altLang="en-US" sz="2000" dirty="0">
              <a:solidFill>
                <a:srgbClr val="683400"/>
              </a:solidFill>
            </a:endParaRPr>
          </a:p>
          <a:p>
            <a:pPr marL="609600" indent="-609600" eaLnBrk="1" hangingPunct="1">
              <a:lnSpc>
                <a:spcPct val="90000"/>
              </a:lnSpc>
            </a:pPr>
            <a:endParaRPr lang="en-US" alt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xfrm>
            <a:off x="457200" y="274638"/>
            <a:ext cx="8229600" cy="868362"/>
          </a:xfrm>
          <a:ln/>
        </p:spPr>
        <p:txBody>
          <a:bodyPr vert="horz" wrap="square" lIns="91440" tIns="45720" rIns="91440" bIns="45720" anchor="ctr" anchorCtr="0"/>
          <a:p>
            <a:pPr eaLnBrk="1" hangingPunct="1"/>
            <a:r>
              <a:rPr lang="en-US" altLang="en-US" sz="3200" dirty="0"/>
              <a:t>Category: Project/Program Development</a:t>
            </a:r>
            <a:endParaRPr lang="en-US" altLang="en-US" sz="3200" dirty="0"/>
          </a:p>
        </p:txBody>
      </p:sp>
      <p:sp>
        <p:nvSpPr>
          <p:cNvPr id="19459" name="Rectangle 3"/>
          <p:cNvSpPr>
            <a:spLocks noGrp="1"/>
          </p:cNvSpPr>
          <p:nvPr>
            <p:ph idx="1"/>
          </p:nvPr>
        </p:nvSpPr>
        <p:spPr>
          <a:ln/>
        </p:spPr>
        <p:txBody>
          <a:bodyPr vert="horz" wrap="square" lIns="91440" tIns="45720" rIns="91440" bIns="45720" anchor="t" anchorCtr="0"/>
          <a:p>
            <a:pPr marL="609600" indent="-609600" eaLnBrk="1" hangingPunct="1">
              <a:lnSpc>
                <a:spcPct val="90000"/>
              </a:lnSpc>
              <a:buFontTx/>
              <a:buAutoNum type="arabicPeriod" startAt="2"/>
            </a:pPr>
            <a:r>
              <a:rPr lang="en-US" altLang="en-US" sz="2800" dirty="0"/>
              <a:t>Summarize the purpose and/or assessment of need for your program/ project</a:t>
            </a:r>
            <a:endParaRPr lang="en-US" altLang="en-US" sz="2800" dirty="0"/>
          </a:p>
          <a:p>
            <a:pPr marL="609600" indent="-609600" eaLnBrk="1" hangingPunct="1">
              <a:lnSpc>
                <a:spcPct val="90000"/>
              </a:lnSpc>
              <a:buFontTx/>
              <a:buAutoNum type="arabicPeriod" startAt="2"/>
            </a:pPr>
            <a:r>
              <a:rPr lang="en-US" altLang="en-US" sz="2800" dirty="0"/>
              <a:t>Provide an overview of the implementation of your program / project</a:t>
            </a:r>
            <a:endParaRPr lang="en-US" altLang="en-US" sz="2800" dirty="0"/>
          </a:p>
          <a:p>
            <a:pPr marL="609600" indent="-609600" eaLnBrk="1" hangingPunct="1">
              <a:lnSpc>
                <a:spcPct val="90000"/>
              </a:lnSpc>
              <a:buFontTx/>
              <a:buAutoNum type="arabicPeriod" startAt="2"/>
            </a:pPr>
            <a:r>
              <a:rPr lang="en-US" altLang="en-US" sz="2800" dirty="0"/>
              <a:t>Evaluate the program / project by discussing the implications for  clinical practice</a:t>
            </a:r>
            <a:endParaRPr lang="en-US" altLang="en-US" sz="2800" dirty="0"/>
          </a:p>
          <a:p>
            <a:pPr marL="609600" indent="-609600" eaLnBrk="1" hangingPunct="1">
              <a:lnSpc>
                <a:spcPct val="90000"/>
              </a:lnSpc>
            </a:pPr>
            <a:endParaRPr lang="en-US" altLang="en-US" sz="2800" dirty="0"/>
          </a:p>
          <a:p>
            <a:pPr marL="609600" indent="-609600" eaLnBrk="1" hangingPunct="1">
              <a:lnSpc>
                <a:spcPct val="90000"/>
              </a:lnSpc>
            </a:pPr>
            <a:endParaRPr lang="en-US" alt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ln/>
        </p:spPr>
        <p:txBody>
          <a:bodyPr vert="horz" wrap="square" lIns="91440" tIns="45720" rIns="91440" bIns="45720" anchor="ctr" anchorCtr="0"/>
          <a:p>
            <a:pPr algn="l" eaLnBrk="1" hangingPunct="1"/>
            <a:br>
              <a:rPr lang="en-US" altLang="en-US" sz="1600" dirty="0"/>
            </a:br>
            <a:endParaRPr lang="en-US" altLang="en-US" sz="1600" dirty="0"/>
          </a:p>
        </p:txBody>
      </p:sp>
      <p:sp>
        <p:nvSpPr>
          <p:cNvPr id="44035" name="Rectangle 3"/>
          <p:cNvSpPr>
            <a:spLocks noGrp="1"/>
          </p:cNvSpPr>
          <p:nvPr>
            <p:ph idx="1"/>
          </p:nvPr>
        </p:nvSpPr>
        <p:spPr>
          <a:xfrm>
            <a:off x="457200" y="1219200"/>
            <a:ext cx="8229600" cy="4191000"/>
          </a:xfrm>
          <a:ln/>
        </p:spPr>
        <p:txBody>
          <a:bodyPr vert="horz" wrap="square" lIns="91440" tIns="45720" rIns="91440" bIns="45720" anchor="t" anchorCtr="0"/>
          <a:p>
            <a:pPr marL="609600" indent="-609600" eaLnBrk="1" hangingPunct="1">
              <a:spcAft>
                <a:spcPct val="35000"/>
              </a:spcAft>
              <a:buNone/>
            </a:pPr>
            <a:r>
              <a:rPr lang="en-US" altLang="en-US" dirty="0"/>
              <a:t>	</a:t>
            </a:r>
            <a:r>
              <a:rPr lang="en-US" altLang="en-US" sz="2000" u="sng" dirty="0"/>
              <a:t>EXAMPLE</a:t>
            </a:r>
            <a:endParaRPr lang="en-US" altLang="en-US" sz="2000" u="sng" dirty="0">
              <a:solidFill>
                <a:srgbClr val="743A00"/>
              </a:solidFill>
            </a:endParaRPr>
          </a:p>
          <a:p>
            <a:pPr marL="609600" indent="-609600" eaLnBrk="1" hangingPunct="1">
              <a:spcAft>
                <a:spcPct val="25000"/>
              </a:spcAft>
              <a:buFontTx/>
              <a:buAutoNum type="arabicPeriod"/>
            </a:pPr>
            <a:r>
              <a:rPr lang="en-US" altLang="en-US" sz="2000" dirty="0">
                <a:solidFill>
                  <a:srgbClr val="743A00"/>
                </a:solidFill>
              </a:rPr>
              <a:t>Date Activity Completed: </a:t>
            </a:r>
            <a:r>
              <a:rPr lang="en-US" altLang="en-US" sz="2000" dirty="0">
                <a:solidFill>
                  <a:srgbClr val="463A64"/>
                </a:solidFill>
              </a:rPr>
              <a:t>May 2011</a:t>
            </a:r>
            <a:endParaRPr lang="en-US" altLang="en-US" sz="2000" dirty="0">
              <a:solidFill>
                <a:srgbClr val="463A64"/>
              </a:solidFill>
            </a:endParaRPr>
          </a:p>
          <a:p>
            <a:pPr marL="609600" indent="-609600" eaLnBrk="1" hangingPunct="1">
              <a:buFontTx/>
              <a:buAutoNum type="arabicPeriod" startAt="2"/>
            </a:pPr>
            <a:r>
              <a:rPr lang="en-US" altLang="en-US" sz="2000" dirty="0">
                <a:solidFill>
                  <a:srgbClr val="743A00"/>
                </a:solidFill>
              </a:rPr>
              <a:t>Summarize purpose and/or assessment of need of program/project. </a:t>
            </a:r>
            <a:endParaRPr lang="en-US" altLang="en-US" sz="2000" dirty="0">
              <a:solidFill>
                <a:srgbClr val="743A00"/>
              </a:solidFill>
            </a:endParaRPr>
          </a:p>
          <a:p>
            <a:pPr marL="609600" indent="-609600" eaLnBrk="1" hangingPunct="1">
              <a:spcAft>
                <a:spcPct val="30000"/>
              </a:spcAft>
              <a:buNone/>
            </a:pPr>
            <a:r>
              <a:rPr lang="en-US" altLang="en-US" sz="2000" i="1" dirty="0">
                <a:solidFill>
                  <a:srgbClr val="463A64"/>
                </a:solidFill>
              </a:rPr>
              <a:t>         Due to the large number of patients with venous ulcers the development of a clinical pathway was necessary to ensure quality care.</a:t>
            </a:r>
            <a:endParaRPr lang="en-US" altLang="en-US" sz="2000" i="1" dirty="0">
              <a:solidFill>
                <a:srgbClr val="463A64"/>
              </a:solidFill>
            </a:endParaRPr>
          </a:p>
          <a:p>
            <a:pPr marL="609600" indent="-609600" eaLnBrk="1" hangingPunct="1">
              <a:buFontTx/>
              <a:buAutoNum type="arabicPeriod" startAt="3"/>
            </a:pPr>
            <a:r>
              <a:rPr lang="en-US" altLang="en-US" sz="2000" dirty="0">
                <a:solidFill>
                  <a:srgbClr val="743A00"/>
                </a:solidFill>
              </a:rPr>
              <a:t>Provide an overview of implementation of program / project.</a:t>
            </a:r>
            <a:r>
              <a:rPr lang="en-US" altLang="en-US" sz="2000" i="1" dirty="0">
                <a:solidFill>
                  <a:srgbClr val="743A00"/>
                </a:solidFill>
              </a:rPr>
              <a:t> </a:t>
            </a:r>
            <a:endParaRPr lang="en-US" altLang="en-US" sz="2000" i="1" dirty="0">
              <a:solidFill>
                <a:srgbClr val="743A00"/>
              </a:solidFill>
            </a:endParaRPr>
          </a:p>
          <a:p>
            <a:pPr marL="609600" indent="-609600" eaLnBrk="1" hangingPunct="1">
              <a:buNone/>
            </a:pPr>
            <a:r>
              <a:rPr lang="en-US" altLang="en-US" sz="2000" i="1" dirty="0">
                <a:solidFill>
                  <a:srgbClr val="743A00"/>
                </a:solidFill>
              </a:rPr>
              <a:t> 	</a:t>
            </a:r>
            <a:r>
              <a:rPr lang="en-US" altLang="en-US" sz="2000" i="1" dirty="0">
                <a:solidFill>
                  <a:srgbClr val="463A64"/>
                </a:solidFill>
              </a:rPr>
              <a:t>The clinical pathway was developed based upon standards of care. It was presented to the nursing and medical staff before implementation.</a:t>
            </a:r>
            <a:endParaRPr lang="en-US" altLang="en-US" sz="2000" i="1" dirty="0">
              <a:solidFill>
                <a:srgbClr val="463A64"/>
              </a:solidFill>
            </a:endParaRPr>
          </a:p>
        </p:txBody>
      </p:sp>
      <p:sp>
        <p:nvSpPr>
          <p:cNvPr id="20484" name="Rectangle 5"/>
          <p:cNvSpPr/>
          <p:nvPr/>
        </p:nvSpPr>
        <p:spPr>
          <a:xfrm>
            <a:off x="457200" y="274638"/>
            <a:ext cx="8229600" cy="868362"/>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rgbClr val="683400"/>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stStyle>
          <a:p>
            <a:pPr marL="0" lvl="0" indent="0" algn="ctr" eaLnBrk="1" hangingPunct="1">
              <a:spcBef>
                <a:spcPct val="0"/>
              </a:spcBef>
              <a:buNone/>
            </a:pPr>
            <a:r>
              <a:rPr lang="en-US" altLang="en-US" dirty="0">
                <a:solidFill>
                  <a:srgbClr val="41365C"/>
                </a:solidFill>
                <a:latin typeface="Times New Roman" panose="02020603050405020304" pitchFamily="18" charset="0"/>
              </a:rPr>
              <a:t>Category: Project/Program Development</a:t>
            </a:r>
            <a:endParaRPr lang="en-US" altLang="en-US" dirty="0">
              <a:solidFill>
                <a:srgbClr val="41365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4035">
                                            <p:txEl>
                                              <p:charRg st="108" end="248"/>
                                            </p:txEl>
                                          </p:spTgt>
                                        </p:tgtEl>
                                        <p:attrNameLst>
                                          <p:attrName>style.visibility</p:attrName>
                                        </p:attrNameLst>
                                      </p:cBhvr>
                                      <p:to>
                                        <p:strVal val="visible"/>
                                      </p:to>
                                    </p:set>
                                    <p:anim calcmode="lin" valueType="num">
                                      <p:cBhvr additive="base">
                                        <p:cTn id="7" dur="2000" fill="hold"/>
                                        <p:tgtEl>
                                          <p:spTgt spid="44035">
                                            <p:txEl>
                                              <p:charRg st="108" end="248"/>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44035">
                                            <p:txEl>
                                              <p:charRg st="108" end="24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4035">
                                            <p:txEl>
                                              <p:charRg st="309" end="449"/>
                                            </p:txEl>
                                          </p:spTgt>
                                        </p:tgtEl>
                                        <p:attrNameLst>
                                          <p:attrName>style.visibility</p:attrName>
                                        </p:attrNameLst>
                                      </p:cBhvr>
                                      <p:to>
                                        <p:strVal val="visible"/>
                                      </p:to>
                                    </p:set>
                                    <p:anim calcmode="lin" valueType="num">
                                      <p:cBhvr additive="base">
                                        <p:cTn id="13" dur="2000" fill="hold"/>
                                        <p:tgtEl>
                                          <p:spTgt spid="44035">
                                            <p:txEl>
                                              <p:charRg st="309" end="449"/>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44035">
                                            <p:txEl>
                                              <p:charRg st="309" end="44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ln/>
        </p:spPr>
        <p:txBody>
          <a:bodyPr vert="horz" wrap="square" lIns="91440" tIns="45720" rIns="91440" bIns="45720" anchor="ctr" anchorCtr="0"/>
          <a:p>
            <a:pPr algn="l" eaLnBrk="1" hangingPunct="1"/>
            <a:br>
              <a:rPr lang="en-US" altLang="en-US" sz="1600" dirty="0"/>
            </a:br>
            <a:endParaRPr lang="en-US" altLang="en-US" sz="1600" dirty="0"/>
          </a:p>
        </p:txBody>
      </p:sp>
      <p:sp>
        <p:nvSpPr>
          <p:cNvPr id="129027" name="Rectangle 3"/>
          <p:cNvSpPr>
            <a:spLocks noGrp="1"/>
          </p:cNvSpPr>
          <p:nvPr>
            <p:ph idx="1"/>
          </p:nvPr>
        </p:nvSpPr>
        <p:spPr>
          <a:xfrm>
            <a:off x="457200" y="1371600"/>
            <a:ext cx="8229600" cy="4525963"/>
          </a:xfrm>
          <a:ln/>
        </p:spPr>
        <p:txBody>
          <a:bodyPr vert="horz" wrap="square" lIns="91440" tIns="45720" rIns="91440" bIns="45720" anchor="t" anchorCtr="0"/>
          <a:p>
            <a:pPr marL="609600" indent="-609600" eaLnBrk="1" hangingPunct="1">
              <a:buNone/>
            </a:pPr>
            <a:r>
              <a:rPr lang="en-US" altLang="en-US" dirty="0"/>
              <a:t>			</a:t>
            </a:r>
            <a:r>
              <a:rPr lang="en-US" altLang="en-US" sz="2000" u="sng" dirty="0"/>
              <a:t>EXAMPLE Continued</a:t>
            </a:r>
            <a:endParaRPr lang="en-US" altLang="en-US" sz="2000" u="sng" dirty="0">
              <a:solidFill>
                <a:srgbClr val="743A00"/>
              </a:solidFill>
            </a:endParaRPr>
          </a:p>
          <a:p>
            <a:pPr marL="609600" indent="-609600" eaLnBrk="1" hangingPunct="1">
              <a:buFontTx/>
              <a:buAutoNum type="arabicPeriod" startAt="4"/>
            </a:pPr>
            <a:r>
              <a:rPr lang="en-US" altLang="en-US" sz="2400" dirty="0">
                <a:solidFill>
                  <a:srgbClr val="743A00"/>
                </a:solidFill>
              </a:rPr>
              <a:t>Evaluation of program / project (implications for clinical practice). </a:t>
            </a:r>
            <a:endParaRPr lang="en-US" altLang="en-US" sz="2400" dirty="0">
              <a:solidFill>
                <a:srgbClr val="743A00"/>
              </a:solidFill>
            </a:endParaRPr>
          </a:p>
          <a:p>
            <a:pPr marL="609600" indent="-609600" eaLnBrk="1" hangingPunct="1">
              <a:buNone/>
            </a:pPr>
            <a:r>
              <a:rPr lang="en-US" altLang="en-US" sz="2400" i="1" dirty="0">
                <a:solidFill>
                  <a:srgbClr val="463A64"/>
                </a:solidFill>
              </a:rPr>
              <a:t>	Since the implementation of the venous ulcer pathway, patients are receiving consistent care based on evidence-based practice.</a:t>
            </a:r>
            <a:endParaRPr lang="en-US" altLang="en-US" sz="2400" i="1" dirty="0">
              <a:solidFill>
                <a:srgbClr val="463A64"/>
              </a:solidFill>
            </a:endParaRPr>
          </a:p>
          <a:p>
            <a:pPr marL="609600" indent="-609600" eaLnBrk="1" hangingPunct="1">
              <a:buNone/>
            </a:pPr>
            <a:endParaRPr lang="en-US" altLang="en-US" sz="2000" dirty="0"/>
          </a:p>
          <a:p>
            <a:pPr marL="609600" indent="-609600" eaLnBrk="1" hangingPunct="1">
              <a:buNone/>
            </a:pPr>
            <a:r>
              <a:rPr lang="en-US" altLang="en-US" sz="2000" dirty="0"/>
              <a:t>	PGP Points Claimed for This Activity:  </a:t>
            </a:r>
            <a:r>
              <a:rPr lang="en-US" altLang="en-US" sz="2000" u="sng" dirty="0"/>
              <a:t> 25</a:t>
            </a:r>
            <a:endParaRPr lang="en-US" altLang="en-US" sz="2000" u="sng" dirty="0"/>
          </a:p>
          <a:p>
            <a:pPr marL="609600" indent="-609600" eaLnBrk="1" hangingPunct="1">
              <a:buNone/>
            </a:pPr>
            <a:r>
              <a:rPr lang="en-US" altLang="en-US" sz="2000" dirty="0"/>
              <a:t>	</a:t>
            </a:r>
            <a:endParaRPr lang="en-US" altLang="en-US" sz="2000" dirty="0"/>
          </a:p>
        </p:txBody>
      </p:sp>
      <p:sp>
        <p:nvSpPr>
          <p:cNvPr id="21508" name="Rectangle 4"/>
          <p:cNvSpPr/>
          <p:nvPr/>
        </p:nvSpPr>
        <p:spPr>
          <a:xfrm>
            <a:off x="457200" y="274638"/>
            <a:ext cx="8229600" cy="868362"/>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rgbClr val="683400"/>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stStyle>
          <a:p>
            <a:pPr marL="0" lvl="0" indent="0" algn="ctr" eaLnBrk="1" hangingPunct="1">
              <a:spcBef>
                <a:spcPct val="0"/>
              </a:spcBef>
              <a:buNone/>
            </a:pPr>
            <a:r>
              <a:rPr lang="en-US" altLang="en-US" dirty="0">
                <a:solidFill>
                  <a:srgbClr val="41365C"/>
                </a:solidFill>
                <a:latin typeface="Times New Roman" panose="02020603050405020304" pitchFamily="18" charset="0"/>
              </a:rPr>
              <a:t>Category: Project/Program Development</a:t>
            </a:r>
            <a:endParaRPr lang="en-US" altLang="en-US" dirty="0">
              <a:solidFill>
                <a:srgbClr val="41365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9027">
                                            <p:txEl>
                                              <p:charRg st="92" end="220"/>
                                            </p:txEl>
                                          </p:spTgt>
                                        </p:tgtEl>
                                        <p:attrNameLst>
                                          <p:attrName>style.visibility</p:attrName>
                                        </p:attrNameLst>
                                      </p:cBhvr>
                                      <p:to>
                                        <p:strVal val="visible"/>
                                      </p:to>
                                    </p:set>
                                    <p:anim calcmode="lin" valueType="num">
                                      <p:cBhvr additive="base">
                                        <p:cTn id="7" dur="2000" fill="hold"/>
                                        <p:tgtEl>
                                          <p:spTgt spid="129027">
                                            <p:txEl>
                                              <p:charRg st="92" end="22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29027">
                                            <p:txEl>
                                              <p:charRg st="92" end="22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9027">
                                            <p:txEl>
                                              <p:charRg st="221" end="265"/>
                                            </p:txEl>
                                          </p:spTgt>
                                        </p:tgtEl>
                                        <p:attrNameLst>
                                          <p:attrName>style.visibility</p:attrName>
                                        </p:attrNameLst>
                                      </p:cBhvr>
                                      <p:to>
                                        <p:strVal val="visible"/>
                                      </p:to>
                                    </p:set>
                                    <p:anim calcmode="lin" valueType="num">
                                      <p:cBhvr additive="base">
                                        <p:cTn id="13" dur="2000" fill="hold"/>
                                        <p:tgtEl>
                                          <p:spTgt spid="129027">
                                            <p:txEl>
                                              <p:charRg st="221" end="265"/>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29027">
                                            <p:txEl>
                                              <p:charRg st="221" end="26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9027">
                                            <p:txEl>
                                              <p:charRg st="265" end="267"/>
                                            </p:txEl>
                                          </p:spTgt>
                                        </p:tgtEl>
                                        <p:attrNameLst>
                                          <p:attrName>style.visibility</p:attrName>
                                        </p:attrNameLst>
                                      </p:cBhvr>
                                      <p:to>
                                        <p:strVal val="visible"/>
                                      </p:to>
                                    </p:set>
                                    <p:anim calcmode="lin" valueType="num">
                                      <p:cBhvr additive="base">
                                        <p:cTn id="19" dur="2000" fill="hold"/>
                                        <p:tgtEl>
                                          <p:spTgt spid="129027">
                                            <p:txEl>
                                              <p:charRg st="265" end="267"/>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129027">
                                            <p:txEl>
                                              <p:charRg st="265" end="26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ln/>
        </p:spPr>
        <p:txBody>
          <a:bodyPr vert="horz" wrap="square" lIns="91440" tIns="45720" rIns="91440" bIns="45720" anchor="ctr" anchorCtr="0"/>
          <a:p>
            <a:pPr eaLnBrk="1" hangingPunct="1"/>
            <a:r>
              <a:rPr lang="en-US" altLang="en-US" sz="3200" dirty="0"/>
              <a:t>Category: Teaching Activities</a:t>
            </a:r>
            <a:r>
              <a:rPr lang="en-US" altLang="en-US" dirty="0"/>
              <a:t> </a:t>
            </a:r>
            <a:br>
              <a:rPr lang="en-US" altLang="en-US" dirty="0"/>
            </a:br>
            <a:br>
              <a:rPr lang="en-US" altLang="en-US" sz="2000" dirty="0"/>
            </a:br>
            <a:endParaRPr lang="en-US" altLang="en-US" sz="2000" dirty="0"/>
          </a:p>
        </p:txBody>
      </p:sp>
      <p:pic>
        <p:nvPicPr>
          <p:cNvPr id="22531" name="Picture 11" descr="teacher cleaned"/>
          <p:cNvPicPr>
            <a:picLocks noChangeAspect="1"/>
          </p:cNvPicPr>
          <p:nvPr/>
        </p:nvPicPr>
        <p:blipFill>
          <a:blip r:embed="rId1"/>
          <a:srcRect l="17455" r="12083"/>
          <a:stretch>
            <a:fillRect/>
          </a:stretch>
        </p:blipFill>
        <p:spPr>
          <a:xfrm>
            <a:off x="2667000" y="1524000"/>
            <a:ext cx="3094038" cy="44196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itle 1"/>
          <p:cNvSpPr>
            <a:spLocks noGrp="1"/>
          </p:cNvSpPr>
          <p:nvPr>
            <p:ph type="title"/>
          </p:nvPr>
        </p:nvSpPr>
        <p:spPr>
          <a:xfrm>
            <a:off x="457200" y="152400"/>
            <a:ext cx="8229600" cy="990600"/>
          </a:xfrm>
          <a:ln/>
        </p:spPr>
        <p:txBody>
          <a:bodyPr vert="horz" wrap="square" lIns="91440" tIns="45720" rIns="91440" bIns="45720" anchor="ctr" anchorCtr="0"/>
          <a:p>
            <a:r>
              <a:rPr lang="en-US" altLang="en-US" dirty="0"/>
              <a:t>Why recertify by PGP?</a:t>
            </a:r>
            <a:endParaRPr lang="en-US" altLang="en-US" dirty="0"/>
          </a:p>
        </p:txBody>
      </p:sp>
      <p:sp>
        <p:nvSpPr>
          <p:cNvPr id="5123" name="Content Placeholder 2"/>
          <p:cNvSpPr>
            <a:spLocks noGrp="1"/>
          </p:cNvSpPr>
          <p:nvPr>
            <p:ph idx="1"/>
          </p:nvPr>
        </p:nvSpPr>
        <p:spPr>
          <a:xfrm>
            <a:off x="0" y="1524000"/>
            <a:ext cx="8839200" cy="4525963"/>
          </a:xfrm>
          <a:ln/>
        </p:spPr>
        <p:txBody>
          <a:bodyPr vert="horz" wrap="square" lIns="91440" tIns="45720" rIns="91440" bIns="45720" anchor="t" anchorCtr="0"/>
          <a:p>
            <a:pPr>
              <a:buNone/>
            </a:pPr>
            <a:r>
              <a:rPr lang="en-US" altLang="en-US" sz="2800" dirty="0"/>
              <a:t>   The WOCNCB established the PGP to recognize activities which go beyond routine WOC practice or which represent progression of practice along the novice-to-expert continuum.  This allows certificants to demonstrate their knowledge of wound, ostomy &amp; continence nursing by tracking and recording evidence of their continual learning and professional growth.</a:t>
            </a:r>
            <a:endParaRPr lang="en-US" alt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ln/>
        </p:spPr>
        <p:txBody>
          <a:bodyPr vert="horz" wrap="square" lIns="91440" tIns="45720" rIns="91440" bIns="45720" anchor="ctr" anchorCtr="0"/>
          <a:p>
            <a:pPr eaLnBrk="1" hangingPunct="1"/>
            <a:r>
              <a:rPr lang="en-US" altLang="en-US" sz="3200" dirty="0"/>
              <a:t>Category: Teaching Activities</a:t>
            </a:r>
            <a:r>
              <a:rPr lang="en-US" altLang="en-US" dirty="0"/>
              <a:t> </a:t>
            </a:r>
            <a:br>
              <a:rPr lang="en-US" altLang="en-US" dirty="0"/>
            </a:br>
            <a:br>
              <a:rPr lang="en-US" altLang="en-US" sz="2000" dirty="0"/>
            </a:br>
            <a:endParaRPr lang="en-US" altLang="en-US" sz="2000" dirty="0"/>
          </a:p>
        </p:txBody>
      </p:sp>
      <p:sp>
        <p:nvSpPr>
          <p:cNvPr id="23555" name="Rectangle 3"/>
          <p:cNvSpPr>
            <a:spLocks noGrp="1"/>
          </p:cNvSpPr>
          <p:nvPr>
            <p:ph idx="1"/>
          </p:nvPr>
        </p:nvSpPr>
        <p:spPr>
          <a:xfrm>
            <a:off x="1066800" y="2286000"/>
            <a:ext cx="7315200" cy="3429000"/>
          </a:xfrm>
          <a:ln/>
        </p:spPr>
        <p:txBody>
          <a:bodyPr vert="horz" wrap="square" lIns="91440" tIns="45720" rIns="91440" bIns="45720" anchor="t" anchorCtr="0"/>
          <a:p>
            <a:pPr marL="609600" indent="-609600" eaLnBrk="1" hangingPunct="1">
              <a:lnSpc>
                <a:spcPct val="90000"/>
              </a:lnSpc>
              <a:spcAft>
                <a:spcPct val="35000"/>
              </a:spcAft>
              <a:buNone/>
            </a:pPr>
            <a:r>
              <a:rPr lang="en-US" altLang="en-US" sz="2200" u="sng" dirty="0"/>
              <a:t>Acceptable Activity</a:t>
            </a:r>
            <a:r>
              <a:rPr lang="en-US" altLang="en-US" sz="2200" dirty="0"/>
              <a:t>                         </a:t>
            </a:r>
            <a:r>
              <a:rPr lang="en-US" altLang="en-US" sz="2200" u="sng" dirty="0"/>
              <a:t>PGP Points</a:t>
            </a:r>
            <a:r>
              <a:rPr lang="en-US" altLang="en-US" sz="2200" dirty="0"/>
              <a:t> </a:t>
            </a:r>
            <a:endParaRPr lang="en-US" altLang="en-US" sz="2200" dirty="0"/>
          </a:p>
          <a:p>
            <a:pPr marL="609600" indent="-609600" eaLnBrk="1" hangingPunct="1">
              <a:lnSpc>
                <a:spcPct val="85000"/>
              </a:lnSpc>
              <a:spcBef>
                <a:spcPct val="15000"/>
              </a:spcBef>
              <a:buNone/>
            </a:pPr>
            <a:r>
              <a:rPr lang="en-US" altLang="en-US" sz="2200" dirty="0"/>
              <a:t>1. Presentations/lectures         1 point per 15 min</a:t>
            </a:r>
            <a:endParaRPr lang="en-US" altLang="en-US" sz="2200" dirty="0"/>
          </a:p>
          <a:p>
            <a:pPr marL="609600" indent="-609600" eaLnBrk="1" hangingPunct="1">
              <a:lnSpc>
                <a:spcPct val="85000"/>
              </a:lnSpc>
              <a:spcBef>
                <a:spcPct val="15000"/>
              </a:spcBef>
              <a:buNone/>
            </a:pPr>
            <a:r>
              <a:rPr lang="en-US" altLang="en-US" sz="2200" dirty="0"/>
              <a:t>    (CEU or non-CEU)                  of presentation</a:t>
            </a:r>
            <a:endParaRPr lang="en-US" altLang="en-US" sz="2200" dirty="0"/>
          </a:p>
          <a:p>
            <a:pPr marL="609600" indent="-609600" eaLnBrk="1" hangingPunct="1">
              <a:lnSpc>
                <a:spcPct val="85000"/>
              </a:lnSpc>
              <a:spcBef>
                <a:spcPct val="15000"/>
              </a:spcBef>
              <a:buNone/>
            </a:pPr>
            <a:endParaRPr lang="en-US" altLang="en-US" sz="1000" dirty="0"/>
          </a:p>
          <a:p>
            <a:pPr marL="609600" indent="-609600" eaLnBrk="1" hangingPunct="1">
              <a:lnSpc>
                <a:spcPct val="85000"/>
              </a:lnSpc>
              <a:spcBef>
                <a:spcPct val="15000"/>
              </a:spcBef>
              <a:buNone/>
            </a:pPr>
            <a:r>
              <a:rPr lang="en-US" altLang="en-US" sz="2200" dirty="0"/>
              <a:t>    (Examples: in-service, seminar, lecture, clinical conference, written, electronic or video </a:t>
            </a:r>
            <a:endParaRPr lang="en-US" altLang="en-US" sz="2200" dirty="0"/>
          </a:p>
          <a:p>
            <a:pPr marL="609600" indent="-609600" eaLnBrk="1" hangingPunct="1">
              <a:lnSpc>
                <a:spcPct val="85000"/>
              </a:lnSpc>
              <a:spcBef>
                <a:spcPct val="15000"/>
              </a:spcBef>
              <a:buNone/>
            </a:pPr>
            <a:r>
              <a:rPr lang="en-US" altLang="en-US" sz="2200" dirty="0"/>
              <a:t>        learning modules.) </a:t>
            </a:r>
            <a:endParaRPr lang="en-US" altLang="en-US" sz="2200" dirty="0"/>
          </a:p>
          <a:p>
            <a:pPr marL="609600" indent="-609600" eaLnBrk="1" hangingPunct="1">
              <a:lnSpc>
                <a:spcPct val="70000"/>
              </a:lnSpc>
              <a:spcBef>
                <a:spcPct val="10000"/>
              </a:spcBef>
              <a:buNone/>
            </a:pPr>
            <a:endParaRPr lang="en-US" altLang="en-US" sz="1200" dirty="0"/>
          </a:p>
          <a:p>
            <a:pPr marL="609600" indent="-609600" eaLnBrk="1" hangingPunct="1">
              <a:lnSpc>
                <a:spcPct val="90000"/>
              </a:lnSpc>
              <a:buNone/>
            </a:pPr>
            <a:r>
              <a:rPr lang="en-US" altLang="en-US" sz="2200" dirty="0"/>
              <a:t>2. Conference poster presentation     10 points</a:t>
            </a:r>
            <a:endParaRPr lang="en-US" altLang="en-US" sz="2200" dirty="0"/>
          </a:p>
        </p:txBody>
      </p:sp>
      <p:sp>
        <p:nvSpPr>
          <p:cNvPr id="23556" name="Text Box 4"/>
          <p:cNvSpPr txBox="1"/>
          <p:nvPr/>
        </p:nvSpPr>
        <p:spPr>
          <a:xfrm>
            <a:off x="1752600" y="1371600"/>
            <a:ext cx="5257800" cy="750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rgbClr val="683400"/>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stStyle>
          <a:p>
            <a:pPr marL="0" lvl="0" indent="0" algn="ctr" eaLnBrk="1" hangingPunct="1">
              <a:lnSpc>
                <a:spcPct val="65000"/>
              </a:lnSpc>
              <a:spcBef>
                <a:spcPct val="50000"/>
              </a:spcBef>
              <a:buNone/>
            </a:pPr>
            <a:r>
              <a:rPr lang="en-US" altLang="en-US" sz="2400" dirty="0">
                <a:solidFill>
                  <a:srgbClr val="743A00"/>
                </a:solidFill>
              </a:rPr>
              <a:t>Minimum Points Required = None  </a:t>
            </a:r>
            <a:endParaRPr lang="en-US" altLang="en-US" sz="2400" dirty="0">
              <a:solidFill>
                <a:srgbClr val="743A00"/>
              </a:solidFill>
            </a:endParaRPr>
          </a:p>
          <a:p>
            <a:pPr marL="0" lvl="0" indent="0" algn="ctr" eaLnBrk="1" hangingPunct="1">
              <a:lnSpc>
                <a:spcPct val="65000"/>
              </a:lnSpc>
              <a:spcBef>
                <a:spcPct val="50000"/>
              </a:spcBef>
              <a:buNone/>
            </a:pPr>
            <a:r>
              <a:rPr lang="en-US" altLang="en-US" sz="2400" dirty="0">
                <a:solidFill>
                  <a:srgbClr val="743A00"/>
                </a:solidFill>
              </a:rPr>
              <a:t>Maximum Points Allowed =70</a:t>
            </a:r>
            <a:endParaRPr lang="en-US" altLang="en-US" sz="2400" dirty="0">
              <a:solidFill>
                <a:srgbClr val="743A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ln/>
        </p:spPr>
        <p:txBody>
          <a:bodyPr vert="horz" wrap="square" lIns="91440" tIns="45720" rIns="91440" bIns="45720" anchor="ctr" anchorCtr="0"/>
          <a:p>
            <a:pPr eaLnBrk="1" hangingPunct="1"/>
            <a:r>
              <a:rPr lang="en-US" altLang="en-US" sz="3200" dirty="0"/>
              <a:t>Category: Teaching Activities</a:t>
            </a:r>
            <a:r>
              <a:rPr lang="en-US" altLang="en-US" dirty="0"/>
              <a:t> </a:t>
            </a:r>
            <a:br>
              <a:rPr lang="en-US" altLang="en-US" dirty="0"/>
            </a:br>
            <a:br>
              <a:rPr lang="en-US" altLang="en-US" sz="2000" dirty="0"/>
            </a:br>
            <a:endParaRPr lang="en-US" altLang="en-US" sz="2000" dirty="0"/>
          </a:p>
        </p:txBody>
      </p:sp>
      <p:sp>
        <p:nvSpPr>
          <p:cNvPr id="24579" name="Rectangle 3"/>
          <p:cNvSpPr>
            <a:spLocks noGrp="1"/>
          </p:cNvSpPr>
          <p:nvPr>
            <p:ph idx="1"/>
          </p:nvPr>
        </p:nvSpPr>
        <p:spPr>
          <a:xfrm>
            <a:off x="762000" y="2209800"/>
            <a:ext cx="7543800" cy="5181600"/>
          </a:xfrm>
          <a:ln/>
        </p:spPr>
        <p:txBody>
          <a:bodyPr vert="horz" wrap="square" lIns="91440" tIns="45720" rIns="91440" bIns="45720" anchor="t" anchorCtr="0"/>
          <a:p>
            <a:pPr marL="609600" indent="-609600" eaLnBrk="1" hangingPunct="1">
              <a:lnSpc>
                <a:spcPct val="80000"/>
              </a:lnSpc>
              <a:spcAft>
                <a:spcPct val="35000"/>
              </a:spcAft>
              <a:buNone/>
            </a:pPr>
            <a:r>
              <a:rPr lang="en-US" altLang="en-US" sz="2000" u="sng" dirty="0"/>
              <a:t>Acceptable Activity</a:t>
            </a:r>
            <a:r>
              <a:rPr lang="en-US" altLang="en-US" sz="2000" dirty="0"/>
              <a:t> 		                          </a:t>
            </a:r>
            <a:r>
              <a:rPr lang="en-US" altLang="en-US" sz="2000" u="sng" dirty="0"/>
              <a:t>PGP Points</a:t>
            </a:r>
            <a:r>
              <a:rPr lang="en-US" altLang="en-US" sz="2000" dirty="0"/>
              <a:t> </a:t>
            </a:r>
            <a:endParaRPr lang="en-US" altLang="en-US" sz="2000" dirty="0"/>
          </a:p>
          <a:p>
            <a:pPr marL="609600" indent="-609600" eaLnBrk="1" hangingPunct="1">
              <a:lnSpc>
                <a:spcPct val="80000"/>
              </a:lnSpc>
              <a:buNone/>
            </a:pPr>
            <a:r>
              <a:rPr lang="en-US" altLang="en-US" sz="2000" dirty="0"/>
              <a:t>3. Precepting WOC Nursing Students		1 point/4 hours</a:t>
            </a:r>
            <a:endParaRPr lang="en-US" altLang="en-US" sz="2000" dirty="0"/>
          </a:p>
          <a:p>
            <a:pPr marL="609600" indent="-609600" eaLnBrk="1" hangingPunct="1">
              <a:lnSpc>
                <a:spcPct val="80000"/>
              </a:lnSpc>
              <a:buNone/>
            </a:pPr>
            <a:endParaRPr lang="en-US" altLang="en-US" sz="2000" dirty="0"/>
          </a:p>
          <a:p>
            <a:pPr marL="609600" indent="-609600" eaLnBrk="1" hangingPunct="1">
              <a:lnSpc>
                <a:spcPct val="80000"/>
              </a:lnSpc>
              <a:buNone/>
            </a:pPr>
            <a:r>
              <a:rPr lang="en-US" altLang="en-US" sz="2000" dirty="0"/>
              <a:t>4. Clinical education of nursing or		</a:t>
            </a:r>
            <a:endParaRPr lang="en-US" altLang="en-US" sz="2000" dirty="0"/>
          </a:p>
          <a:p>
            <a:pPr marL="609600" indent="-609600" eaLnBrk="1" hangingPunct="1">
              <a:lnSpc>
                <a:spcPct val="85000"/>
              </a:lnSpc>
              <a:spcBef>
                <a:spcPct val="0"/>
              </a:spcBef>
              <a:spcAft>
                <a:spcPct val="20000"/>
              </a:spcAft>
              <a:buNone/>
            </a:pPr>
            <a:r>
              <a:rPr lang="en-US" altLang="en-US" sz="2000" dirty="0"/>
              <a:t>     other medical professional                         	1 point/8 hours</a:t>
            </a:r>
            <a:endParaRPr lang="en-US" altLang="en-US" sz="2000" dirty="0"/>
          </a:p>
          <a:p>
            <a:pPr marL="609600" indent="-609600" eaLnBrk="1" hangingPunct="1">
              <a:lnSpc>
                <a:spcPct val="85000"/>
              </a:lnSpc>
              <a:spcBef>
                <a:spcPct val="0"/>
              </a:spcBef>
              <a:buNone/>
            </a:pPr>
            <a:r>
              <a:rPr lang="en-US" altLang="en-US" sz="2000" dirty="0"/>
              <a:t>    (e.g., orienting, mentoring, job shadowing, </a:t>
            </a:r>
            <a:endParaRPr lang="en-US" altLang="en-US" sz="2000" dirty="0"/>
          </a:p>
          <a:p>
            <a:pPr marL="609600" indent="-609600" eaLnBrk="1" hangingPunct="1">
              <a:lnSpc>
                <a:spcPct val="85000"/>
              </a:lnSpc>
              <a:spcBef>
                <a:spcPct val="0"/>
              </a:spcBef>
              <a:buNone/>
            </a:pPr>
            <a:r>
              <a:rPr lang="en-US" altLang="en-US" sz="2000" dirty="0"/>
              <a:t>	precepting)</a:t>
            </a:r>
            <a:endParaRPr lang="en-US" altLang="en-US" sz="2000" dirty="0"/>
          </a:p>
          <a:p>
            <a:pPr marL="609600" indent="-609600" eaLnBrk="1" hangingPunct="1">
              <a:lnSpc>
                <a:spcPct val="80000"/>
              </a:lnSpc>
              <a:buNone/>
            </a:pPr>
            <a:endParaRPr lang="en-US" altLang="en-US" sz="2000" u="sng" dirty="0">
              <a:solidFill>
                <a:schemeClr val="tx1"/>
              </a:solidFill>
            </a:endParaRPr>
          </a:p>
        </p:txBody>
      </p:sp>
      <p:sp>
        <p:nvSpPr>
          <p:cNvPr id="24580" name="Text Box 4"/>
          <p:cNvSpPr txBox="1"/>
          <p:nvPr/>
        </p:nvSpPr>
        <p:spPr>
          <a:xfrm>
            <a:off x="609600" y="1427163"/>
            <a:ext cx="8001000" cy="6746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rgbClr val="683400"/>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stStyle>
          <a:p>
            <a:pPr marL="0" lvl="0" indent="0" algn="ctr" eaLnBrk="1" hangingPunct="1">
              <a:lnSpc>
                <a:spcPct val="80000"/>
              </a:lnSpc>
              <a:spcBef>
                <a:spcPct val="50000"/>
              </a:spcBef>
              <a:buNone/>
            </a:pPr>
            <a:r>
              <a:rPr lang="en-US" altLang="en-US" sz="1800" dirty="0">
                <a:solidFill>
                  <a:srgbClr val="743A00"/>
                </a:solidFill>
              </a:rPr>
              <a:t>Minimum Points Required = None  </a:t>
            </a:r>
            <a:endParaRPr lang="en-US" altLang="en-US" sz="1800" dirty="0">
              <a:solidFill>
                <a:srgbClr val="743A00"/>
              </a:solidFill>
            </a:endParaRPr>
          </a:p>
          <a:p>
            <a:pPr marL="0" lvl="0" indent="0" algn="ctr" eaLnBrk="1" hangingPunct="1">
              <a:lnSpc>
                <a:spcPct val="80000"/>
              </a:lnSpc>
              <a:spcBef>
                <a:spcPct val="50000"/>
              </a:spcBef>
              <a:buNone/>
            </a:pPr>
            <a:r>
              <a:rPr lang="en-US" altLang="en-US" sz="1800" dirty="0">
                <a:solidFill>
                  <a:srgbClr val="743A00"/>
                </a:solidFill>
              </a:rPr>
              <a:t>Maximum Points Allowed =70</a:t>
            </a:r>
            <a:endParaRPr lang="en-US" altLang="en-US" sz="1800" dirty="0">
              <a:solidFill>
                <a:srgbClr val="743A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xfrm>
            <a:off x="457200" y="152400"/>
            <a:ext cx="8229600" cy="990600"/>
          </a:xfrm>
          <a:ln/>
        </p:spPr>
        <p:txBody>
          <a:bodyPr vert="horz" wrap="square" lIns="91440" tIns="45720" rIns="91440" bIns="45720" anchor="ctr" anchorCtr="0"/>
          <a:p>
            <a:pPr eaLnBrk="1" hangingPunct="1"/>
            <a:r>
              <a:rPr lang="en-US" altLang="en-US" sz="3200" dirty="0"/>
              <a:t>Category: Teaching Activities</a:t>
            </a:r>
            <a:endParaRPr lang="en-US" altLang="en-US" sz="3200" dirty="0"/>
          </a:p>
        </p:txBody>
      </p:sp>
      <p:sp>
        <p:nvSpPr>
          <p:cNvPr id="25603" name="Rectangle 3"/>
          <p:cNvSpPr>
            <a:spLocks noGrp="1"/>
          </p:cNvSpPr>
          <p:nvPr>
            <p:ph idx="1"/>
          </p:nvPr>
        </p:nvSpPr>
        <p:spPr>
          <a:xfrm>
            <a:off x="228600" y="1447800"/>
            <a:ext cx="8686800" cy="4525963"/>
          </a:xfrm>
          <a:ln/>
        </p:spPr>
        <p:txBody>
          <a:bodyPr vert="horz" wrap="square" lIns="91440" tIns="45720" rIns="91440" bIns="45720" anchor="t" anchorCtr="0"/>
          <a:p>
            <a:pPr eaLnBrk="1" hangingPunct="1">
              <a:lnSpc>
                <a:spcPct val="80000"/>
              </a:lnSpc>
              <a:spcAft>
                <a:spcPct val="35000"/>
              </a:spcAft>
              <a:buNone/>
            </a:pPr>
            <a:r>
              <a:rPr lang="en-US" altLang="en-US" sz="2000" u="sng" dirty="0"/>
              <a:t>Acceptable Activity 	</a:t>
            </a:r>
            <a:r>
              <a:rPr lang="en-US" altLang="en-US" sz="2000" dirty="0"/>
              <a:t>	      	            </a:t>
            </a:r>
            <a:r>
              <a:rPr lang="en-US" altLang="en-US" sz="2000" u="sng" dirty="0"/>
              <a:t>PGP Points</a:t>
            </a:r>
            <a:r>
              <a:rPr lang="en-US" altLang="en-US" sz="2000" dirty="0"/>
              <a:t> </a:t>
            </a:r>
            <a:endParaRPr lang="en-US" altLang="en-US" sz="2000" dirty="0"/>
          </a:p>
          <a:p>
            <a:pPr eaLnBrk="1" hangingPunct="1">
              <a:lnSpc>
                <a:spcPct val="80000"/>
              </a:lnSpc>
              <a:buNone/>
            </a:pPr>
            <a:r>
              <a:rPr lang="en-US" altLang="en-US" sz="2000" dirty="0"/>
              <a:t>5. Expert Consultation at Medical Event	1 point  (max 3)</a:t>
            </a:r>
            <a:endParaRPr lang="en-US" altLang="en-US" sz="2000" dirty="0"/>
          </a:p>
          <a:p>
            <a:pPr eaLnBrk="1" hangingPunct="1">
              <a:lnSpc>
                <a:spcPct val="80000"/>
              </a:lnSpc>
              <a:buNone/>
            </a:pPr>
            <a:endParaRPr lang="en-US" altLang="en-US" sz="1400" dirty="0"/>
          </a:p>
          <a:p>
            <a:pPr eaLnBrk="1" hangingPunct="1">
              <a:lnSpc>
                <a:spcPct val="80000"/>
              </a:lnSpc>
              <a:buNone/>
            </a:pPr>
            <a:r>
              <a:rPr lang="en-US" altLang="en-US" sz="2000" dirty="0"/>
              <a:t>6. Developing an Education Program		2 points per 15 min. </a:t>
            </a:r>
            <a:endParaRPr lang="en-US" altLang="en-US" sz="2000" dirty="0"/>
          </a:p>
          <a:p>
            <a:pPr eaLnBrk="1" hangingPunct="1">
              <a:lnSpc>
                <a:spcPct val="80000"/>
              </a:lnSpc>
              <a:buNone/>
            </a:pPr>
            <a:r>
              <a:rPr lang="en-US" altLang="en-US" sz="2000" dirty="0"/>
              <a:t>   (CEU or non-CEU)				of presentation</a:t>
            </a:r>
            <a:endParaRPr lang="en-US" altLang="en-US" sz="2000" dirty="0"/>
          </a:p>
          <a:p>
            <a:pPr eaLnBrk="1" hangingPunct="1">
              <a:lnSpc>
                <a:spcPct val="80000"/>
              </a:lnSpc>
              <a:buNone/>
            </a:pPr>
            <a:endParaRPr lang="en-US" altLang="en-US" sz="1400" dirty="0"/>
          </a:p>
          <a:p>
            <a:pPr eaLnBrk="1" hangingPunct="1">
              <a:lnSpc>
                <a:spcPct val="80000"/>
              </a:lnSpc>
              <a:buNone/>
            </a:pPr>
            <a:r>
              <a:rPr lang="en-US" altLang="en-US" sz="2000" dirty="0"/>
              <a:t>7. Additional points for programs		5 points per program</a:t>
            </a:r>
            <a:endParaRPr lang="en-US" altLang="en-US" sz="2000" dirty="0"/>
          </a:p>
          <a:p>
            <a:pPr eaLnBrk="1" hangingPunct="1">
              <a:lnSpc>
                <a:spcPct val="80000"/>
              </a:lnSpc>
              <a:buNone/>
            </a:pPr>
            <a:r>
              <a:rPr lang="en-US" altLang="en-US" sz="2000" dirty="0"/>
              <a:t>    							awarded CEUs     </a:t>
            </a:r>
            <a:endParaRPr lang="en-US" altLang="en-US" sz="2000" dirty="0"/>
          </a:p>
          <a:p>
            <a:pPr eaLnBrk="1" hangingPunct="1">
              <a:lnSpc>
                <a:spcPct val="80000"/>
              </a:lnSpc>
              <a:buNone/>
            </a:pPr>
            <a:r>
              <a:rPr lang="en-US" altLang="en-US" sz="1800" dirty="0"/>
              <a:t>	(must be the primary coordinator or </a:t>
            </a:r>
            <a:endParaRPr lang="en-US" altLang="en-US" sz="1800" dirty="0"/>
          </a:p>
          <a:p>
            <a:pPr eaLnBrk="1" hangingPunct="1">
              <a:lnSpc>
                <a:spcPct val="80000"/>
              </a:lnSpc>
              <a:buNone/>
            </a:pPr>
            <a:r>
              <a:rPr lang="en-US" altLang="en-US" sz="1800" dirty="0"/>
              <a:t>	administrator on the planning committee)</a:t>
            </a:r>
            <a:endParaRPr lang="en-US" altLang="en-US" sz="1800" dirty="0"/>
          </a:p>
          <a:p>
            <a:pPr eaLnBrk="1" hangingPunct="1">
              <a:lnSpc>
                <a:spcPct val="80000"/>
              </a:lnSpc>
              <a:buNone/>
            </a:pPr>
            <a:endParaRPr lang="en-US" altLang="en-US" sz="1400" dirty="0"/>
          </a:p>
          <a:p>
            <a:pPr eaLnBrk="1" hangingPunct="1">
              <a:lnSpc>
                <a:spcPct val="80000"/>
              </a:lnSpc>
              <a:buNone/>
            </a:pPr>
            <a:r>
              <a:rPr lang="en-US" altLang="en-US" sz="2000" dirty="0"/>
              <a:t>8. Revising an education program		1 point per 15 min. </a:t>
            </a:r>
            <a:endParaRPr lang="en-US" altLang="en-US" sz="2000" dirty="0"/>
          </a:p>
          <a:p>
            <a:pPr eaLnBrk="1" hangingPunct="1">
              <a:lnSpc>
                <a:spcPct val="80000"/>
              </a:lnSpc>
              <a:buNone/>
            </a:pPr>
            <a:endParaRPr lang="en-US" altLang="en-US" sz="2000" dirty="0"/>
          </a:p>
          <a:p>
            <a:pPr eaLnBrk="1" hangingPunct="1">
              <a:lnSpc>
                <a:spcPct val="80000"/>
              </a:lnSpc>
              <a:buNone/>
            </a:pPr>
            <a:r>
              <a:rPr lang="en-US" altLang="en-US" sz="1800" dirty="0"/>
              <a:t>	(must have significant content change, </a:t>
            </a:r>
            <a:endParaRPr lang="en-US" altLang="en-US" sz="1800" dirty="0"/>
          </a:p>
          <a:p>
            <a:pPr eaLnBrk="1" hangingPunct="1">
              <a:lnSpc>
                <a:spcPct val="80000"/>
              </a:lnSpc>
              <a:buNone/>
            </a:pPr>
            <a:r>
              <a:rPr lang="en-US" altLang="en-US" sz="1800" dirty="0"/>
              <a:t>	updated references, etc.)</a:t>
            </a:r>
            <a:endParaRPr lang="en-US" altLang="en-US" sz="1800" dirty="0"/>
          </a:p>
          <a:p>
            <a:pPr eaLnBrk="1" hangingPunct="1">
              <a:lnSpc>
                <a:spcPct val="80000"/>
              </a:lnSpc>
            </a:pPr>
            <a:endParaRPr lang="en-US" altLang="en-US"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itle 3"/>
          <p:cNvSpPr>
            <a:spLocks noGrp="1"/>
          </p:cNvSpPr>
          <p:nvPr>
            <p:ph type="title"/>
          </p:nvPr>
        </p:nvSpPr>
        <p:spPr>
          <a:xfrm>
            <a:off x="457200" y="0"/>
            <a:ext cx="8229600" cy="1066800"/>
          </a:xfrm>
          <a:ln/>
        </p:spPr>
        <p:txBody>
          <a:bodyPr vert="horz" wrap="square" lIns="91440" tIns="45720" rIns="91440" bIns="45720" anchor="ctr" anchorCtr="0"/>
          <a:p>
            <a:r>
              <a:rPr lang="en-US" altLang="en-US" sz="3600" dirty="0"/>
              <a:t>Precepting Forms</a:t>
            </a:r>
            <a:br>
              <a:rPr lang="en-US" altLang="en-US" sz="3600" dirty="0"/>
            </a:br>
            <a:r>
              <a:rPr lang="en-US" altLang="en-US" sz="2000" dirty="0"/>
              <a:t>WOCNCB Form from website              Tracking form made by CWOCN</a:t>
            </a:r>
            <a:endParaRPr lang="en-US" altLang="en-US" sz="3600" dirty="0"/>
          </a:p>
        </p:txBody>
      </p:sp>
      <p:sp>
        <p:nvSpPr>
          <p:cNvPr id="26627"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rgbClr val="683400"/>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stStyle>
          <a:p>
            <a:pPr marL="0" lvl="0" indent="0" eaLnBrk="1" hangingPunct="1">
              <a:lnSpc>
                <a:spcPct val="90000"/>
              </a:lnSpc>
              <a:buNone/>
            </a:pPr>
            <a:endParaRPr lang="en-US" altLang="en-US" sz="2400" dirty="0"/>
          </a:p>
        </p:txBody>
      </p:sp>
      <p:graphicFrame>
        <p:nvGraphicFramePr>
          <p:cNvPr id="26628" name="Object 1"/>
          <p:cNvGraphicFramePr>
            <a:graphicFrameLocks noChangeAspect="1"/>
          </p:cNvGraphicFramePr>
          <p:nvPr/>
        </p:nvGraphicFramePr>
        <p:xfrm>
          <a:off x="228600" y="1219200"/>
          <a:ext cx="3810000" cy="5105400"/>
        </p:xfrm>
        <a:graphic>
          <a:graphicData uri="http://schemas.openxmlformats.org/presentationml/2006/ole">
            <mc:AlternateContent xmlns:mc="http://schemas.openxmlformats.org/markup-compatibility/2006">
              <mc:Choice xmlns:v="urn:schemas-microsoft-com:vml" Requires="v">
                <p:oleObj spid="_x0000_s3076" name="" r:id="rId1" imgW="5495290" imgH="7108825" progId="AcroExch.Document.7">
                  <p:embed/>
                </p:oleObj>
              </mc:Choice>
              <mc:Fallback>
                <p:oleObj name="" r:id="rId1" imgW="5495290" imgH="7108825" progId="AcroExch.Document.7">
                  <p:embed/>
                  <p:pic>
                    <p:nvPicPr>
                      <p:cNvPr id="0" name="Picture 3075"/>
                      <p:cNvPicPr/>
                      <p:nvPr/>
                    </p:nvPicPr>
                    <p:blipFill>
                      <a:blip r:embed="rId2"/>
                      <a:stretch>
                        <a:fillRect/>
                      </a:stretch>
                    </p:blipFill>
                    <p:spPr>
                      <a:xfrm>
                        <a:off x="228600" y="1219200"/>
                        <a:ext cx="3810000" cy="5105400"/>
                      </a:xfrm>
                      <a:prstGeom prst="rect">
                        <a:avLst/>
                      </a:prstGeom>
                      <a:noFill/>
                      <a:ln w="38100">
                        <a:noFill/>
                        <a:miter/>
                      </a:ln>
                    </p:spPr>
                  </p:pic>
                </p:oleObj>
              </mc:Fallback>
            </mc:AlternateContent>
          </a:graphicData>
        </a:graphic>
      </p:graphicFrame>
      <p:sp>
        <p:nvSpPr>
          <p:cNvPr id="26629" name="Rectangle 4"/>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rgbClr val="683400"/>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stStyle>
          <a:p>
            <a:pPr marL="0" lvl="0" indent="0" eaLnBrk="1" hangingPunct="1">
              <a:lnSpc>
                <a:spcPct val="90000"/>
              </a:lnSpc>
              <a:buNone/>
            </a:pPr>
            <a:endParaRPr lang="en-US" altLang="en-US" sz="2400" dirty="0"/>
          </a:p>
        </p:txBody>
      </p:sp>
      <p:graphicFrame>
        <p:nvGraphicFramePr>
          <p:cNvPr id="26630" name="Object 3"/>
          <p:cNvGraphicFramePr>
            <a:graphicFrameLocks noChangeAspect="1"/>
          </p:cNvGraphicFramePr>
          <p:nvPr/>
        </p:nvGraphicFramePr>
        <p:xfrm>
          <a:off x="4724400" y="1371600"/>
          <a:ext cx="3733800" cy="4572000"/>
        </p:xfrm>
        <a:graphic>
          <a:graphicData uri="http://schemas.openxmlformats.org/presentationml/2006/ole">
            <mc:AlternateContent xmlns:mc="http://schemas.openxmlformats.org/markup-compatibility/2006">
              <mc:Choice xmlns:v="urn:schemas-microsoft-com:vml" Requires="v">
                <p:oleObj spid="_x0000_s3077" name="" r:id="rId3" imgW="5485130" imgH="7172325" progId="Word.Document.8">
                  <p:embed/>
                </p:oleObj>
              </mc:Choice>
              <mc:Fallback>
                <p:oleObj name="" r:id="rId3" imgW="5485130" imgH="7172325" progId="Word.Document.8">
                  <p:embed/>
                  <p:pic>
                    <p:nvPicPr>
                      <p:cNvPr id="0" name="Picture 3076"/>
                      <p:cNvPicPr/>
                      <p:nvPr/>
                    </p:nvPicPr>
                    <p:blipFill>
                      <a:blip r:embed="rId4"/>
                      <a:stretch>
                        <a:fillRect/>
                      </a:stretch>
                    </p:blipFill>
                    <p:spPr>
                      <a:xfrm>
                        <a:off x="4724400" y="1371600"/>
                        <a:ext cx="3733800" cy="4572000"/>
                      </a:xfrm>
                      <a:prstGeom prst="rect">
                        <a:avLst/>
                      </a:prstGeom>
                      <a:noFill/>
                      <a:ln w="38100">
                        <a:noFill/>
                        <a:miter/>
                      </a:ln>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xfrm>
            <a:off x="457200" y="579438"/>
            <a:ext cx="8229600" cy="639762"/>
          </a:xfrm>
          <a:ln/>
        </p:spPr>
        <p:txBody>
          <a:bodyPr vert="horz" wrap="square" lIns="91440" tIns="45720" rIns="91440" bIns="45720" anchor="ctr" anchorCtr="0"/>
          <a:p>
            <a:pPr eaLnBrk="1" hangingPunct="1"/>
            <a:r>
              <a:rPr lang="en-US" altLang="en-US" sz="3200" dirty="0"/>
              <a:t>Category: Self-Assessment of PGP Process</a:t>
            </a:r>
            <a:br>
              <a:rPr lang="en-US" altLang="en-US" sz="3200" dirty="0"/>
            </a:br>
            <a:endParaRPr lang="en-US" altLang="en-US" sz="3200" dirty="0"/>
          </a:p>
        </p:txBody>
      </p:sp>
      <p:sp>
        <p:nvSpPr>
          <p:cNvPr id="27651" name="Rectangle 3"/>
          <p:cNvSpPr>
            <a:spLocks noGrp="1"/>
          </p:cNvSpPr>
          <p:nvPr>
            <p:ph idx="1"/>
          </p:nvPr>
        </p:nvSpPr>
        <p:spPr>
          <a:xfrm>
            <a:off x="2971800" y="1447800"/>
            <a:ext cx="5715000" cy="5105400"/>
          </a:xfrm>
          <a:ln/>
        </p:spPr>
        <p:txBody>
          <a:bodyPr vert="horz" wrap="square" lIns="91440" tIns="45720" rIns="91440" bIns="45720" anchor="t" anchorCtr="0"/>
          <a:p>
            <a:pPr eaLnBrk="1" hangingPunct="1">
              <a:buNone/>
            </a:pPr>
            <a:r>
              <a:rPr lang="en-US" altLang="en-US" sz="3000" dirty="0"/>
              <a:t>   The</a:t>
            </a:r>
            <a:r>
              <a:rPr lang="en-US" altLang="en-US" dirty="0"/>
              <a:t> Self Assessment Category was developed to assess the impact that the Professional Growth Program has on you as a wound, ostomy, or continence nurse. </a:t>
            </a:r>
            <a:endParaRPr lang="en-US" altLang="en-US" dirty="0"/>
          </a:p>
          <a:p>
            <a:pPr eaLnBrk="1" hangingPunct="1">
              <a:buNone/>
            </a:pPr>
            <a:endParaRPr lang="en-US" altLang="en-US" dirty="0"/>
          </a:p>
          <a:p>
            <a:pPr eaLnBrk="1" hangingPunct="1">
              <a:buNone/>
            </a:pPr>
            <a:r>
              <a:rPr lang="en-US" altLang="en-US" dirty="0"/>
              <a:t>	</a:t>
            </a:r>
            <a:endParaRPr lang="en-US" altLang="en-US" sz="4000" dirty="0"/>
          </a:p>
        </p:txBody>
      </p:sp>
      <p:pic>
        <p:nvPicPr>
          <p:cNvPr id="27652" name="Picture 14" descr="MPj03994260000[1]"/>
          <p:cNvPicPr>
            <a:picLocks noChangeAspect="1"/>
          </p:cNvPicPr>
          <p:nvPr/>
        </p:nvPicPr>
        <p:blipFill>
          <a:blip r:embed="rId1"/>
          <a:stretch>
            <a:fillRect/>
          </a:stretch>
        </p:blipFill>
        <p:spPr>
          <a:xfrm>
            <a:off x="457200" y="1447800"/>
            <a:ext cx="2540000" cy="38100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xfrm>
            <a:off x="457200" y="579438"/>
            <a:ext cx="8229600" cy="639762"/>
          </a:xfrm>
          <a:ln/>
        </p:spPr>
        <p:txBody>
          <a:bodyPr vert="horz" wrap="square" lIns="91440" tIns="45720" rIns="91440" bIns="45720" anchor="ctr" anchorCtr="0"/>
          <a:p>
            <a:pPr eaLnBrk="1" hangingPunct="1"/>
            <a:r>
              <a:rPr lang="en-US" altLang="en-US" sz="3200" dirty="0"/>
              <a:t>Category: Self-Assessment of PGP Process</a:t>
            </a:r>
            <a:br>
              <a:rPr lang="en-US" altLang="en-US" sz="3200" dirty="0"/>
            </a:br>
            <a:endParaRPr lang="en-US" altLang="en-US" sz="3200" dirty="0"/>
          </a:p>
        </p:txBody>
      </p:sp>
      <p:sp>
        <p:nvSpPr>
          <p:cNvPr id="112643" name="Rectangle 3"/>
          <p:cNvSpPr>
            <a:spLocks noGrp="1"/>
          </p:cNvSpPr>
          <p:nvPr>
            <p:ph idx="1"/>
          </p:nvPr>
        </p:nvSpPr>
        <p:spPr>
          <a:xfrm>
            <a:off x="457200" y="2514600"/>
            <a:ext cx="8229600" cy="2590800"/>
          </a:xfrm>
          <a:ln/>
        </p:spPr>
        <p:txBody>
          <a:bodyPr vert="horz" wrap="square" lIns="91440" tIns="45720" rIns="91440" bIns="45720" anchor="t" anchorCtr="0"/>
          <a:p>
            <a:pPr eaLnBrk="1" hangingPunct="1">
              <a:buNone/>
            </a:pPr>
            <a:r>
              <a:rPr lang="en-US" altLang="en-US" sz="2800" dirty="0"/>
              <a:t>Choose one specific activity from your PGP portfolio and describe in detail how completing the activity </a:t>
            </a:r>
            <a:endParaRPr lang="en-US" altLang="en-US" sz="2800" dirty="0"/>
          </a:p>
          <a:p>
            <a:pPr eaLnBrk="1" hangingPunct="1">
              <a:buNone/>
            </a:pPr>
            <a:r>
              <a:rPr lang="en-US" altLang="en-US" sz="2800" dirty="0"/>
              <a:t>		- increased your expertise,</a:t>
            </a:r>
            <a:endParaRPr lang="en-US" altLang="en-US" sz="2800" dirty="0"/>
          </a:p>
          <a:p>
            <a:pPr eaLnBrk="1" hangingPunct="1">
              <a:buNone/>
            </a:pPr>
            <a:r>
              <a:rPr lang="en-US" altLang="en-US" sz="2800" dirty="0"/>
              <a:t>     	- validated your expertise </a:t>
            </a:r>
            <a:endParaRPr lang="en-US" altLang="en-US" sz="2800" dirty="0"/>
          </a:p>
          <a:p>
            <a:pPr eaLnBrk="1" hangingPunct="1">
              <a:buNone/>
            </a:pPr>
            <a:r>
              <a:rPr lang="en-US" altLang="en-US" sz="2800" dirty="0"/>
              <a:t>		- and enhanced your professional growth. </a:t>
            </a:r>
            <a:br>
              <a:rPr lang="en-US" altLang="en-US" sz="2800" dirty="0"/>
            </a:br>
            <a:r>
              <a:rPr lang="en-US" altLang="en-US" sz="2800" dirty="0"/>
              <a:t>    </a:t>
            </a:r>
            <a:endParaRPr lang="en-US" altLang="en-US" sz="2800" dirty="0"/>
          </a:p>
        </p:txBody>
      </p:sp>
      <p:sp>
        <p:nvSpPr>
          <p:cNvPr id="28676" name="Text Box 6"/>
          <p:cNvSpPr txBox="1"/>
          <p:nvPr/>
        </p:nvSpPr>
        <p:spPr>
          <a:xfrm>
            <a:off x="228600" y="1309688"/>
            <a:ext cx="9144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rgbClr val="683400"/>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stStyle>
          <a:p>
            <a:pPr marL="0" lvl="0" indent="0" algn="ctr" eaLnBrk="1" hangingPunct="1">
              <a:spcBef>
                <a:spcPct val="50000"/>
              </a:spcBef>
              <a:buNone/>
            </a:pPr>
            <a:endParaRPr lang="en-US" altLang="en-US" sz="1800" dirty="0">
              <a:solidFill>
                <a:srgbClr val="743A00"/>
              </a:solidFill>
            </a:endParaRPr>
          </a:p>
        </p:txBody>
      </p:sp>
      <p:sp>
        <p:nvSpPr>
          <p:cNvPr id="28677" name="Text Box 6"/>
          <p:cNvSpPr txBox="1"/>
          <p:nvPr/>
        </p:nvSpPr>
        <p:spPr>
          <a:xfrm>
            <a:off x="-228600" y="1323975"/>
            <a:ext cx="9372600" cy="7127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rgbClr val="683400"/>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stStyle>
          <a:p>
            <a:pPr marL="0" lvl="0" indent="0" algn="ctr" eaLnBrk="1" hangingPunct="1">
              <a:lnSpc>
                <a:spcPct val="60000"/>
              </a:lnSpc>
              <a:spcBef>
                <a:spcPct val="50000"/>
              </a:spcBef>
              <a:buNone/>
            </a:pPr>
            <a:r>
              <a:rPr lang="en-US" altLang="en-US" sz="2400" dirty="0">
                <a:solidFill>
                  <a:srgbClr val="743A00"/>
                </a:solidFill>
              </a:rPr>
              <a:t>Minimum Points Required = None  </a:t>
            </a:r>
            <a:endParaRPr lang="en-US" altLang="en-US" sz="2400" dirty="0">
              <a:solidFill>
                <a:srgbClr val="743A00"/>
              </a:solidFill>
            </a:endParaRPr>
          </a:p>
          <a:p>
            <a:pPr marL="0" lvl="0" indent="0" algn="ctr" eaLnBrk="1" hangingPunct="1">
              <a:lnSpc>
                <a:spcPct val="60000"/>
              </a:lnSpc>
              <a:spcBef>
                <a:spcPct val="50000"/>
              </a:spcBef>
              <a:buNone/>
            </a:pPr>
            <a:r>
              <a:rPr lang="en-US" altLang="en-US" sz="2400" dirty="0">
                <a:solidFill>
                  <a:srgbClr val="743A00"/>
                </a:solidFill>
              </a:rPr>
              <a:t>Maximum Points Allowed = 5 per specialty</a:t>
            </a:r>
            <a:endParaRPr lang="en-US"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2643">
                                            <p:txEl>
                                              <p:charRg st="105" end="135"/>
                                            </p:txEl>
                                          </p:spTgt>
                                        </p:tgtEl>
                                        <p:attrNameLst>
                                          <p:attrName>style.visibility</p:attrName>
                                        </p:attrNameLst>
                                      </p:cBhvr>
                                      <p:to>
                                        <p:strVal val="visible"/>
                                      </p:to>
                                    </p:set>
                                    <p:anim calcmode="lin" valueType="num">
                                      <p:cBhvr additive="base">
                                        <p:cTn id="7" dur="2000" fill="hold"/>
                                        <p:tgtEl>
                                          <p:spTgt spid="112643">
                                            <p:txEl>
                                              <p:charRg st="105" end="135"/>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12643">
                                            <p:txEl>
                                              <p:charRg st="105" end="13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2643">
                                            <p:txEl>
                                              <p:charRg st="135" end="169"/>
                                            </p:txEl>
                                          </p:spTgt>
                                        </p:tgtEl>
                                        <p:attrNameLst>
                                          <p:attrName>style.visibility</p:attrName>
                                        </p:attrNameLst>
                                      </p:cBhvr>
                                      <p:to>
                                        <p:strVal val="visible"/>
                                      </p:to>
                                    </p:set>
                                    <p:anim calcmode="lin" valueType="num">
                                      <p:cBhvr additive="base">
                                        <p:cTn id="13" dur="2000" fill="hold"/>
                                        <p:tgtEl>
                                          <p:spTgt spid="112643">
                                            <p:txEl>
                                              <p:charRg st="135" end="169"/>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12643">
                                            <p:txEl>
                                              <p:charRg st="135" end="169"/>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2643">
                                            <p:txEl>
                                              <p:charRg st="169" end="218"/>
                                            </p:txEl>
                                          </p:spTgt>
                                        </p:tgtEl>
                                        <p:attrNameLst>
                                          <p:attrName>style.visibility</p:attrName>
                                        </p:attrNameLst>
                                      </p:cBhvr>
                                      <p:to>
                                        <p:strVal val="visible"/>
                                      </p:to>
                                    </p:set>
                                    <p:anim calcmode="lin" valueType="num">
                                      <p:cBhvr additive="base">
                                        <p:cTn id="19" dur="2000" fill="hold"/>
                                        <p:tgtEl>
                                          <p:spTgt spid="112643">
                                            <p:txEl>
                                              <p:charRg st="169" end="218"/>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112643">
                                            <p:txEl>
                                              <p:charRg st="169" end="2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a:ln/>
        </p:spPr>
        <p:txBody>
          <a:bodyPr vert="horz" wrap="square" lIns="91440" tIns="45720" rIns="91440" bIns="45720" anchor="ctr" anchorCtr="0"/>
          <a:p>
            <a:pPr eaLnBrk="1" hangingPunct="1"/>
            <a:r>
              <a:rPr lang="en-US" altLang="en-US" sz="3200" dirty="0"/>
              <a:t>Category: Self-Assessment of PGP Process </a:t>
            </a:r>
            <a:br>
              <a:rPr lang="en-US" altLang="en-US" sz="3200" dirty="0"/>
            </a:br>
            <a:endParaRPr lang="en-US" altLang="en-US" sz="3200" dirty="0"/>
          </a:p>
        </p:txBody>
      </p:sp>
      <p:sp>
        <p:nvSpPr>
          <p:cNvPr id="59395" name="Rectangle 3"/>
          <p:cNvSpPr>
            <a:spLocks noGrp="1"/>
          </p:cNvSpPr>
          <p:nvPr>
            <p:ph idx="1"/>
          </p:nvPr>
        </p:nvSpPr>
        <p:spPr>
          <a:ln/>
        </p:spPr>
        <p:txBody>
          <a:bodyPr vert="horz" wrap="square" lIns="91440" tIns="45720" rIns="91440" bIns="45720" anchor="t" anchorCtr="0"/>
          <a:p>
            <a:pPr eaLnBrk="1" hangingPunct="1">
              <a:buNone/>
            </a:pPr>
            <a:r>
              <a:rPr lang="en-US" altLang="en-US" sz="2800" dirty="0"/>
              <a:t>	</a:t>
            </a:r>
            <a:r>
              <a:rPr lang="en-US" altLang="en-US" sz="2000" dirty="0"/>
              <a:t>Identify how the PGP process impacted you professionally by describing processes that prepared you to achieve points in your selected category. </a:t>
            </a:r>
            <a:r>
              <a:rPr lang="en-US" altLang="en-US" sz="2000" i="1" dirty="0">
                <a:solidFill>
                  <a:srgbClr val="463A64"/>
                </a:solidFill>
              </a:rPr>
              <a:t>	</a:t>
            </a:r>
            <a:endParaRPr lang="en-US" altLang="en-US" sz="2000" i="1" dirty="0">
              <a:solidFill>
                <a:srgbClr val="463A64"/>
              </a:solidFill>
            </a:endParaRPr>
          </a:p>
          <a:p>
            <a:pPr eaLnBrk="1" hangingPunct="1">
              <a:buNone/>
            </a:pPr>
            <a:endParaRPr lang="en-US" altLang="en-US" sz="2000" i="1" dirty="0">
              <a:solidFill>
                <a:srgbClr val="463A64"/>
              </a:solidFill>
            </a:endParaRPr>
          </a:p>
          <a:p>
            <a:pPr eaLnBrk="1" hangingPunct="1">
              <a:buNone/>
            </a:pPr>
            <a:r>
              <a:rPr lang="en-US" altLang="en-US" sz="2000" i="1" dirty="0">
                <a:solidFill>
                  <a:srgbClr val="463A64"/>
                </a:solidFill>
              </a:rPr>
              <a:t>	As the new incontinence guidelines were updated on the CMS manual for long term care facilities, I felt I needed to increase my knowledge of these guidelines.  I downloaded the changes to the manual and reviewed the documents.  I then reviewed recent articles written since 2012 and started to plan how to apply this to my practice.  It led me to develop an in-service for catheter care.</a:t>
            </a:r>
            <a:endParaRPr lang="en-US" altLang="en-US" sz="2000" i="1" dirty="0">
              <a:solidFill>
                <a:srgbClr val="463A64"/>
              </a:solidFill>
            </a:endParaRPr>
          </a:p>
          <a:p>
            <a:pPr eaLnBrk="1" hangingPunct="1"/>
            <a:endParaRPr lang="en-US" altLang="en-US" sz="2000" i="1" dirty="0">
              <a:solidFill>
                <a:srgbClr val="463A64"/>
              </a:solidFill>
            </a:endParaRPr>
          </a:p>
        </p:txBody>
      </p:sp>
      <p:sp>
        <p:nvSpPr>
          <p:cNvPr id="29700" name="Text Box 4"/>
          <p:cNvSpPr txBox="1"/>
          <p:nvPr/>
        </p:nvSpPr>
        <p:spPr>
          <a:xfrm>
            <a:off x="2667000" y="1295400"/>
            <a:ext cx="3200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rgbClr val="683400"/>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stStyle>
          <a:p>
            <a:pPr marL="0" lvl="0" indent="0" algn="ctr" eaLnBrk="1" hangingPunct="1">
              <a:spcBef>
                <a:spcPct val="50000"/>
              </a:spcBef>
              <a:buNone/>
            </a:pPr>
            <a:r>
              <a:rPr lang="en-US" altLang="en-US" sz="2400" dirty="0">
                <a:solidFill>
                  <a:srgbClr val="743A00"/>
                </a:solidFill>
              </a:rPr>
              <a:t>Example</a:t>
            </a:r>
            <a:endParaRPr lang="en-US" altLang="en-US" sz="2400" dirty="0">
              <a:solidFill>
                <a:srgbClr val="743A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charRg st="148" end="537"/>
                                            </p:txEl>
                                          </p:spTgt>
                                        </p:tgtEl>
                                        <p:attrNameLst>
                                          <p:attrName>style.visibility</p:attrName>
                                        </p:attrNameLst>
                                      </p:cBhvr>
                                      <p:to>
                                        <p:strVal val="visible"/>
                                      </p:to>
                                    </p:set>
                                    <p:anim calcmode="lin" valueType="num">
                                      <p:cBhvr additive="base">
                                        <p:cTn id="7" dur="2000" fill="hold"/>
                                        <p:tgtEl>
                                          <p:spTgt spid="59395">
                                            <p:txEl>
                                              <p:charRg st="148" end="537"/>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9395">
                                            <p:txEl>
                                              <p:charRg st="148" end="53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a:xfrm>
            <a:off x="457200" y="381000"/>
            <a:ext cx="8229600" cy="1143000"/>
          </a:xfrm>
          <a:ln/>
        </p:spPr>
        <p:txBody>
          <a:bodyPr vert="horz" wrap="square" lIns="91440" tIns="45720" rIns="91440" bIns="45720" anchor="ctr" anchorCtr="0"/>
          <a:p>
            <a:pPr eaLnBrk="1" hangingPunct="1"/>
            <a:r>
              <a:rPr lang="en-US" altLang="en-US" sz="3200" dirty="0"/>
              <a:t>Category: Self-Assessment of PGP Process</a:t>
            </a:r>
            <a:r>
              <a:rPr lang="en-US" altLang="en-US" sz="2800" dirty="0"/>
              <a:t> </a:t>
            </a:r>
            <a:br>
              <a:rPr lang="en-US" altLang="en-US" sz="2800" dirty="0"/>
            </a:br>
            <a:endParaRPr lang="en-US" altLang="en-US" sz="2800" dirty="0"/>
          </a:p>
        </p:txBody>
      </p:sp>
      <p:sp>
        <p:nvSpPr>
          <p:cNvPr id="60419" name="Rectangle 3"/>
          <p:cNvSpPr>
            <a:spLocks noGrp="1"/>
          </p:cNvSpPr>
          <p:nvPr>
            <p:ph idx="1"/>
          </p:nvPr>
        </p:nvSpPr>
        <p:spPr>
          <a:xfrm>
            <a:off x="457200" y="1371600"/>
            <a:ext cx="8229600" cy="4525963"/>
          </a:xfrm>
          <a:ln/>
        </p:spPr>
        <p:txBody>
          <a:bodyPr vert="horz" wrap="square" lIns="91440" tIns="45720" rIns="91440" bIns="45720" anchor="t" anchorCtr="0"/>
          <a:p>
            <a:pPr eaLnBrk="1" hangingPunct="1">
              <a:buNone/>
            </a:pPr>
            <a:r>
              <a:rPr lang="en-US" altLang="en-US" dirty="0"/>
              <a:t>   </a:t>
            </a:r>
            <a:r>
              <a:rPr lang="en-US" altLang="en-US" sz="2400" dirty="0"/>
              <a:t>Identify two strengths and two challenges in your current WOC practice.  </a:t>
            </a:r>
            <a:endParaRPr lang="en-US" altLang="en-US" sz="2400" dirty="0"/>
          </a:p>
          <a:p>
            <a:pPr eaLnBrk="1" hangingPunct="1">
              <a:spcBef>
                <a:spcPct val="15000"/>
              </a:spcBef>
              <a:buNone/>
            </a:pPr>
            <a:r>
              <a:rPr lang="en-US" altLang="en-US" dirty="0"/>
              <a:t>	</a:t>
            </a:r>
            <a:r>
              <a:rPr lang="en-US" altLang="en-US" sz="2400" dirty="0"/>
              <a:t>My strengths:</a:t>
            </a:r>
            <a:r>
              <a:rPr lang="en-US" altLang="en-US" dirty="0"/>
              <a:t>  </a:t>
            </a:r>
            <a:endParaRPr lang="en-US" altLang="en-US" dirty="0"/>
          </a:p>
          <a:p>
            <a:pPr eaLnBrk="1" hangingPunct="1">
              <a:spcBef>
                <a:spcPct val="15000"/>
              </a:spcBef>
              <a:buNone/>
            </a:pPr>
            <a:r>
              <a:rPr lang="en-US" altLang="en-US" dirty="0"/>
              <a:t>	</a:t>
            </a:r>
            <a:r>
              <a:rPr lang="en-US" altLang="en-US" sz="2000" i="1" dirty="0">
                <a:solidFill>
                  <a:srgbClr val="41365C"/>
                </a:solidFill>
              </a:rPr>
              <a:t>1. Knowledge of in-dwelling catheter care</a:t>
            </a:r>
            <a:endParaRPr lang="en-US" altLang="en-US" sz="2000" i="1" dirty="0">
              <a:solidFill>
                <a:srgbClr val="41365C"/>
              </a:solidFill>
            </a:endParaRPr>
          </a:p>
          <a:p>
            <a:pPr eaLnBrk="1" hangingPunct="1">
              <a:buNone/>
            </a:pPr>
            <a:r>
              <a:rPr lang="en-US" altLang="en-US" sz="2000" i="1" dirty="0">
                <a:solidFill>
                  <a:srgbClr val="41365C"/>
                </a:solidFill>
              </a:rPr>
              <a:t>	2. Knowledge of straight cathing</a:t>
            </a:r>
            <a:endParaRPr lang="en-US" altLang="en-US" sz="2000" i="1" dirty="0">
              <a:solidFill>
                <a:srgbClr val="41365C"/>
              </a:solidFill>
            </a:endParaRPr>
          </a:p>
          <a:p>
            <a:pPr eaLnBrk="1" hangingPunct="1">
              <a:buNone/>
            </a:pPr>
            <a:r>
              <a:rPr lang="en-US" altLang="en-US" sz="2400" dirty="0"/>
              <a:t>	</a:t>
            </a:r>
            <a:endParaRPr lang="en-US" altLang="en-US" sz="1000" dirty="0"/>
          </a:p>
          <a:p>
            <a:pPr eaLnBrk="1" hangingPunct="1">
              <a:buNone/>
            </a:pPr>
            <a:r>
              <a:rPr lang="en-US" altLang="en-US" sz="2400" dirty="0"/>
              <a:t>	My challenges:  </a:t>
            </a:r>
            <a:endParaRPr lang="en-US" altLang="en-US" sz="2400" dirty="0"/>
          </a:p>
          <a:p>
            <a:pPr eaLnBrk="1" hangingPunct="1">
              <a:buNone/>
            </a:pPr>
            <a:r>
              <a:rPr lang="en-US" altLang="en-US" sz="2400" dirty="0"/>
              <a:t>	</a:t>
            </a:r>
            <a:r>
              <a:rPr lang="en-US" altLang="en-US" sz="2000" i="1" dirty="0">
                <a:solidFill>
                  <a:srgbClr val="41365C"/>
                </a:solidFill>
              </a:rPr>
              <a:t>1. Prevention of UTIs in long term care</a:t>
            </a:r>
            <a:endParaRPr lang="en-US" altLang="en-US" sz="2000" i="1" dirty="0">
              <a:solidFill>
                <a:srgbClr val="41365C"/>
              </a:solidFill>
            </a:endParaRPr>
          </a:p>
          <a:p>
            <a:pPr eaLnBrk="1" hangingPunct="1">
              <a:buNone/>
            </a:pPr>
            <a:r>
              <a:rPr lang="en-US" altLang="en-US" sz="2000" i="1" dirty="0">
                <a:solidFill>
                  <a:srgbClr val="41365C"/>
                </a:solidFill>
              </a:rPr>
              <a:t>	2. Increasing staff knowledge of treating specific types of incontinence</a:t>
            </a:r>
            <a:endParaRPr lang="en-US" altLang="en-US" sz="2000" i="1" dirty="0">
              <a:solidFill>
                <a:srgbClr val="41365C"/>
              </a:solidFill>
            </a:endParaRPr>
          </a:p>
          <a:p>
            <a:pPr eaLnBrk="1" hangingPunct="1">
              <a:buNone/>
            </a:pPr>
            <a:endParaRPr lang="en-US" altLang="en-US" sz="2000" i="1" dirty="0">
              <a:solidFill>
                <a:srgbClr val="55467A"/>
              </a:solidFill>
            </a:endParaRPr>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0419">
                                            <p:txEl>
                                              <p:charRg st="94" end="137"/>
                                            </p:txEl>
                                          </p:spTgt>
                                        </p:tgtEl>
                                        <p:attrNameLst>
                                          <p:attrName>style.visibility</p:attrName>
                                        </p:attrNameLst>
                                      </p:cBhvr>
                                      <p:to>
                                        <p:strVal val="visible"/>
                                      </p:to>
                                    </p:set>
                                    <p:anim calcmode="lin" valueType="num">
                                      <p:cBhvr additive="base">
                                        <p:cTn id="7" dur="1000" fill="hold"/>
                                        <p:tgtEl>
                                          <p:spTgt spid="60419">
                                            <p:txEl>
                                              <p:charRg st="94" end="137"/>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0419">
                                            <p:txEl>
                                              <p:charRg st="94" end="13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0419">
                                            <p:txEl>
                                              <p:charRg st="137" end="171"/>
                                            </p:txEl>
                                          </p:spTgt>
                                        </p:tgtEl>
                                        <p:attrNameLst>
                                          <p:attrName>style.visibility</p:attrName>
                                        </p:attrNameLst>
                                      </p:cBhvr>
                                      <p:to>
                                        <p:strVal val="visible"/>
                                      </p:to>
                                    </p:set>
                                    <p:anim calcmode="lin" valueType="num">
                                      <p:cBhvr additive="base">
                                        <p:cTn id="13" dur="1000" fill="hold"/>
                                        <p:tgtEl>
                                          <p:spTgt spid="60419">
                                            <p:txEl>
                                              <p:charRg st="137" end="17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60419">
                                            <p:txEl>
                                              <p:charRg st="137" end="17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0419">
                                            <p:txEl>
                                              <p:charRg st="191" end="232"/>
                                            </p:txEl>
                                          </p:spTgt>
                                        </p:tgtEl>
                                        <p:attrNameLst>
                                          <p:attrName>style.visibility</p:attrName>
                                        </p:attrNameLst>
                                      </p:cBhvr>
                                      <p:to>
                                        <p:strVal val="visible"/>
                                      </p:to>
                                    </p:set>
                                    <p:anim calcmode="lin" valueType="num">
                                      <p:cBhvr additive="base">
                                        <p:cTn id="19" dur="1000" fill="hold"/>
                                        <p:tgtEl>
                                          <p:spTgt spid="60419">
                                            <p:txEl>
                                              <p:charRg st="191" end="23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60419">
                                            <p:txEl>
                                              <p:charRg st="191" end="23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0419">
                                            <p:txEl>
                                              <p:charRg st="232" end="306"/>
                                            </p:txEl>
                                          </p:spTgt>
                                        </p:tgtEl>
                                        <p:attrNameLst>
                                          <p:attrName>style.visibility</p:attrName>
                                        </p:attrNameLst>
                                      </p:cBhvr>
                                      <p:to>
                                        <p:strVal val="visible"/>
                                      </p:to>
                                    </p:set>
                                    <p:anim calcmode="lin" valueType="num">
                                      <p:cBhvr additive="base">
                                        <p:cTn id="25" dur="1000" fill="hold"/>
                                        <p:tgtEl>
                                          <p:spTgt spid="60419">
                                            <p:txEl>
                                              <p:charRg st="232" end="306"/>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60419">
                                            <p:txEl>
                                              <p:charRg st="232" end="30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a:xfrm>
            <a:off x="381000" y="304800"/>
            <a:ext cx="9601200" cy="1143000"/>
          </a:xfrm>
          <a:ln/>
        </p:spPr>
        <p:txBody>
          <a:bodyPr vert="horz" wrap="square" lIns="91440" tIns="45720" rIns="91440" bIns="45720" anchor="ctr" anchorCtr="0"/>
          <a:p>
            <a:pPr eaLnBrk="1" hangingPunct="1"/>
            <a:br>
              <a:rPr lang="en-US" altLang="en-US" sz="2800" dirty="0"/>
            </a:br>
            <a:endParaRPr lang="en-US" altLang="en-US" sz="2800" dirty="0"/>
          </a:p>
        </p:txBody>
      </p:sp>
      <p:sp>
        <p:nvSpPr>
          <p:cNvPr id="70659" name="Rectangle 3"/>
          <p:cNvSpPr>
            <a:spLocks noGrp="1"/>
          </p:cNvSpPr>
          <p:nvPr>
            <p:ph idx="1"/>
          </p:nvPr>
        </p:nvSpPr>
        <p:spPr>
          <a:xfrm>
            <a:off x="457200" y="1295400"/>
            <a:ext cx="7848600" cy="4525963"/>
          </a:xfrm>
          <a:ln/>
        </p:spPr>
        <p:txBody>
          <a:bodyPr vert="horz" wrap="square" lIns="91440" tIns="45720" rIns="91440" bIns="45720" anchor="t" anchorCtr="0"/>
          <a:p>
            <a:pPr marL="457200" indent="-457200" eaLnBrk="1" hangingPunct="1">
              <a:lnSpc>
                <a:spcPct val="80000"/>
              </a:lnSpc>
              <a:buNone/>
            </a:pPr>
            <a:r>
              <a:rPr lang="en-US" altLang="en-US" sz="2000" dirty="0"/>
              <a:t>	Define two goals to help you build your professional growth over the next five years, define two goals using a timeframe and plan. Use the strengths and challenges you already identified. (Note:  Your response is for self assessment and will not be measured for completion.)</a:t>
            </a:r>
            <a:r>
              <a:rPr lang="en-US" altLang="en-US" sz="2400" dirty="0"/>
              <a:t> </a:t>
            </a:r>
            <a:endParaRPr lang="en-US" altLang="en-US" sz="2400" dirty="0"/>
          </a:p>
          <a:p>
            <a:pPr marL="457200" indent="-457200" eaLnBrk="1" hangingPunct="1">
              <a:lnSpc>
                <a:spcPct val="80000"/>
              </a:lnSpc>
              <a:buNone/>
            </a:pPr>
            <a:r>
              <a:rPr lang="en-US" altLang="en-US" sz="1000" dirty="0"/>
              <a:t> </a:t>
            </a:r>
            <a:endParaRPr lang="en-US" altLang="en-US" sz="1000" dirty="0"/>
          </a:p>
          <a:p>
            <a:pPr marL="457200" indent="-457200" eaLnBrk="1" hangingPunct="1">
              <a:lnSpc>
                <a:spcPct val="80000"/>
              </a:lnSpc>
              <a:buNone/>
            </a:pPr>
            <a:r>
              <a:rPr lang="en-US" altLang="en-US" sz="2000" dirty="0"/>
              <a:t>	My Goals:  </a:t>
            </a:r>
            <a:endParaRPr lang="en-US" altLang="en-US" sz="2000" dirty="0"/>
          </a:p>
          <a:p>
            <a:pPr marL="457200" indent="-457200" eaLnBrk="1" hangingPunct="1">
              <a:lnSpc>
                <a:spcPct val="80000"/>
              </a:lnSpc>
              <a:buNone/>
            </a:pPr>
            <a:endParaRPr lang="en-US" altLang="en-US" sz="1000" dirty="0"/>
          </a:p>
          <a:p>
            <a:pPr marL="457200" indent="-457200" eaLnBrk="1" hangingPunct="1">
              <a:lnSpc>
                <a:spcPct val="80000"/>
              </a:lnSpc>
              <a:buNone/>
            </a:pPr>
            <a:r>
              <a:rPr lang="en-US" altLang="en-US" sz="2000" dirty="0"/>
              <a:t>	</a:t>
            </a:r>
            <a:r>
              <a:rPr lang="en-US" altLang="en-US" sz="2000" i="1" dirty="0">
                <a:solidFill>
                  <a:srgbClr val="41365C"/>
                </a:solidFill>
              </a:rPr>
              <a:t>1. Increase level of knowledge with differences of urinary incontinence of staff nurse in long term care facilities, using in-services within next two years. </a:t>
            </a:r>
            <a:endParaRPr lang="en-US" altLang="en-US" sz="2000" i="1" dirty="0">
              <a:solidFill>
                <a:srgbClr val="41365C"/>
              </a:solidFill>
            </a:endParaRPr>
          </a:p>
          <a:p>
            <a:pPr marL="457200" indent="-457200" eaLnBrk="1" hangingPunct="1">
              <a:lnSpc>
                <a:spcPct val="80000"/>
              </a:lnSpc>
              <a:buNone/>
            </a:pPr>
            <a:r>
              <a:rPr lang="en-US" altLang="en-US" sz="2000" i="1" dirty="0">
                <a:solidFill>
                  <a:srgbClr val="41365C"/>
                </a:solidFill>
              </a:rPr>
              <a:t>	2. Review care plans at facility for prevention of UTI’s and identify areas of weakness and revise them within two years.</a:t>
            </a:r>
            <a:endParaRPr lang="en-US" altLang="en-US" sz="2000" i="1" dirty="0">
              <a:solidFill>
                <a:srgbClr val="41365C"/>
              </a:solidFill>
            </a:endParaRPr>
          </a:p>
          <a:p>
            <a:pPr marL="457200" indent="-457200" eaLnBrk="1" hangingPunct="1">
              <a:lnSpc>
                <a:spcPct val="80000"/>
              </a:lnSpc>
              <a:buNone/>
            </a:pPr>
            <a:endParaRPr lang="en-US" altLang="en-US" sz="2000" i="1" dirty="0">
              <a:solidFill>
                <a:srgbClr val="41365C"/>
              </a:solidFill>
            </a:endParaRPr>
          </a:p>
          <a:p>
            <a:pPr marL="457200" indent="-457200" eaLnBrk="1" hangingPunct="1">
              <a:lnSpc>
                <a:spcPct val="80000"/>
              </a:lnSpc>
              <a:buNone/>
            </a:pPr>
            <a:r>
              <a:rPr lang="en-US" altLang="en-US" sz="2000" dirty="0"/>
              <a:t>	PGP Points Claimed for This Activity:  5</a:t>
            </a:r>
            <a:endParaRPr lang="en-US" altLang="en-US" sz="2000" dirty="0"/>
          </a:p>
          <a:p>
            <a:pPr marL="457200" indent="-457200" eaLnBrk="1" hangingPunct="1">
              <a:lnSpc>
                <a:spcPct val="80000"/>
              </a:lnSpc>
              <a:buNone/>
            </a:pPr>
            <a:r>
              <a:rPr lang="en-US" altLang="en-US" sz="2000" dirty="0"/>
              <a:t>	</a:t>
            </a:r>
            <a:endParaRPr lang="en-US" altLang="en-US" sz="2000" i="1" dirty="0">
              <a:solidFill>
                <a:srgbClr val="55467A"/>
              </a:solidFill>
            </a:endParaRPr>
          </a:p>
        </p:txBody>
      </p:sp>
      <p:sp>
        <p:nvSpPr>
          <p:cNvPr id="31748" name="Rectangle 5"/>
          <p:cNvSpPr/>
          <p:nvPr/>
        </p:nvSpPr>
        <p:spPr>
          <a:xfrm>
            <a:off x="228600" y="369888"/>
            <a:ext cx="89916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rgbClr val="683400"/>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stStyle>
          <a:p>
            <a:pPr marL="0" lvl="0" indent="0" algn="ctr" eaLnBrk="1" hangingPunct="1">
              <a:spcBef>
                <a:spcPct val="0"/>
              </a:spcBef>
              <a:buNone/>
            </a:pPr>
            <a:r>
              <a:rPr lang="en-US" altLang="en-US" dirty="0">
                <a:solidFill>
                  <a:srgbClr val="41365C"/>
                </a:solidFill>
                <a:latin typeface="Times New Roman" panose="02020603050405020304" pitchFamily="18" charset="0"/>
              </a:rPr>
              <a:t>Category: Self-Assessment of PGP Process</a:t>
            </a:r>
            <a:endParaRPr lang="en-US" altLang="en-US" dirty="0">
              <a:solidFill>
                <a:srgbClr val="41365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0659">
                                            <p:txEl>
                                              <p:charRg st="293" end="453"/>
                                            </p:txEl>
                                          </p:spTgt>
                                        </p:tgtEl>
                                        <p:attrNameLst>
                                          <p:attrName>style.visibility</p:attrName>
                                        </p:attrNameLst>
                                      </p:cBhvr>
                                      <p:to>
                                        <p:strVal val="visible"/>
                                      </p:to>
                                    </p:set>
                                    <p:anim calcmode="lin" valueType="num">
                                      <p:cBhvr additive="base">
                                        <p:cTn id="7" dur="2000" fill="hold"/>
                                        <p:tgtEl>
                                          <p:spTgt spid="70659">
                                            <p:txEl>
                                              <p:charRg st="293" end="453"/>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70659">
                                            <p:txEl>
                                              <p:charRg st="293" end="45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0659">
                                            <p:txEl>
                                              <p:charRg st="453" end="576"/>
                                            </p:txEl>
                                          </p:spTgt>
                                        </p:tgtEl>
                                        <p:attrNameLst>
                                          <p:attrName>style.visibility</p:attrName>
                                        </p:attrNameLst>
                                      </p:cBhvr>
                                      <p:to>
                                        <p:strVal val="visible"/>
                                      </p:to>
                                    </p:set>
                                    <p:anim calcmode="lin" valueType="num">
                                      <p:cBhvr additive="base">
                                        <p:cTn id="13" dur="2000" fill="hold"/>
                                        <p:tgtEl>
                                          <p:spTgt spid="70659">
                                            <p:txEl>
                                              <p:charRg st="453" end="576"/>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70659">
                                            <p:txEl>
                                              <p:charRg st="453" end="57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0659">
                                            <p:txEl>
                                              <p:charRg st="577" end="619"/>
                                            </p:txEl>
                                          </p:spTgt>
                                        </p:tgtEl>
                                        <p:attrNameLst>
                                          <p:attrName>style.visibility</p:attrName>
                                        </p:attrNameLst>
                                      </p:cBhvr>
                                      <p:to>
                                        <p:strVal val="visible"/>
                                      </p:to>
                                    </p:set>
                                    <p:anim calcmode="lin" valueType="num">
                                      <p:cBhvr additive="base">
                                        <p:cTn id="19" dur="2000" fill="hold"/>
                                        <p:tgtEl>
                                          <p:spTgt spid="70659">
                                            <p:txEl>
                                              <p:charRg st="577" end="619"/>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70659">
                                            <p:txEl>
                                              <p:charRg st="577" end="619"/>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0659">
                                            <p:txEl>
                                              <p:charRg st="619" end="621"/>
                                            </p:txEl>
                                          </p:spTgt>
                                        </p:tgtEl>
                                        <p:attrNameLst>
                                          <p:attrName>style.visibility</p:attrName>
                                        </p:attrNameLst>
                                      </p:cBhvr>
                                      <p:to>
                                        <p:strVal val="visible"/>
                                      </p:to>
                                    </p:set>
                                    <p:anim calcmode="lin" valueType="num">
                                      <p:cBhvr additive="base">
                                        <p:cTn id="25" dur="2000" fill="hold"/>
                                        <p:tgtEl>
                                          <p:spTgt spid="70659">
                                            <p:txEl>
                                              <p:charRg st="619" end="621"/>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70659">
                                            <p:txEl>
                                              <p:charRg st="619" end="62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ln/>
        </p:spPr>
        <p:txBody>
          <a:bodyPr vert="horz" wrap="square" lIns="91440" tIns="45720" rIns="91440" bIns="45720" anchor="ctr" anchorCtr="0"/>
          <a:p>
            <a:pPr defTabSz="914400">
              <a:tabLst>
                <a:tab pos="4060825" algn="l"/>
              </a:tabLst>
            </a:pPr>
            <a:r>
              <a:rPr lang="en-US" altLang="en-US" dirty="0"/>
              <a:t>What’s New in 2014?</a:t>
            </a:r>
            <a:endParaRPr lang="en-US" altLang="en-US" dirty="0"/>
          </a:p>
        </p:txBody>
      </p:sp>
      <p:sp>
        <p:nvSpPr>
          <p:cNvPr id="32771" name="Rectangle 3"/>
          <p:cNvSpPr>
            <a:spLocks noGrp="1"/>
          </p:cNvSpPr>
          <p:nvPr>
            <p:ph idx="1"/>
          </p:nvPr>
        </p:nvSpPr>
        <p:spPr>
          <a:xfrm>
            <a:off x="381000" y="1219200"/>
            <a:ext cx="8229600" cy="2743200"/>
          </a:xfrm>
          <a:ln/>
        </p:spPr>
        <p:txBody>
          <a:bodyPr vert="horz" wrap="square" lIns="91440" tIns="45720" rIns="91440" bIns="45720" anchor="t" anchorCtr="0"/>
          <a:p>
            <a:pPr marL="285750" indent="-283845"/>
            <a:r>
              <a:rPr lang="en-US" altLang="en-US" sz="2400" dirty="0"/>
              <a:t>Limit to 2 Revisions </a:t>
            </a:r>
            <a:r>
              <a:rPr lang="en-US" altLang="en-US" sz="1800" i="1" dirty="0"/>
              <a:t>(initial submission, 1</a:t>
            </a:r>
            <a:r>
              <a:rPr lang="en-US" altLang="en-US" sz="1800" i="1" baseline="30000" dirty="0"/>
              <a:t>st</a:t>
            </a:r>
            <a:r>
              <a:rPr lang="en-US" altLang="en-US" sz="1800" i="1" dirty="0"/>
              <a:t> revision, 2</a:t>
            </a:r>
            <a:r>
              <a:rPr lang="en-US" altLang="en-US" sz="1800" i="1" baseline="30000" dirty="0"/>
              <a:t>nd</a:t>
            </a:r>
            <a:r>
              <a:rPr lang="en-US" altLang="en-US" sz="1800" i="1" dirty="0"/>
              <a:t> revision)</a:t>
            </a:r>
            <a:endParaRPr lang="en-US" altLang="en-US" sz="1800" i="1" dirty="0"/>
          </a:p>
          <a:p>
            <a:pPr marL="285750" indent="-283845">
              <a:buNone/>
            </a:pPr>
            <a:endParaRPr lang="en-US" altLang="en-US" sz="800" i="1" dirty="0"/>
          </a:p>
          <a:p>
            <a:pPr marL="285750" indent="-283845"/>
            <a:r>
              <a:rPr lang="en-US" altLang="en-US" sz="2400" u="sng" dirty="0"/>
              <a:t>Effective January 1, 2015</a:t>
            </a:r>
            <a:r>
              <a:rPr lang="en-US" altLang="en-US" sz="2400" dirty="0"/>
              <a:t> – </a:t>
            </a:r>
            <a:r>
              <a:rPr lang="en-US" altLang="en-US" sz="2000" dirty="0"/>
              <a:t>Any “Professional Practices” (not the clinical specialty) CE course or portfolio activity item not WOCNCB® approved or WOCN® Society sponsored MUST be pre-approved via the pre-approval process.</a:t>
            </a:r>
            <a:r>
              <a:rPr lang="en-US" altLang="en-US" sz="2400" dirty="0"/>
              <a:t> </a:t>
            </a:r>
            <a:endParaRPr lang="en-US" altLang="en-US" sz="2400" dirty="0"/>
          </a:p>
          <a:p>
            <a:pPr marL="285750" indent="-283845"/>
            <a:r>
              <a:rPr lang="en-US" altLang="en-US" sz="2400" dirty="0"/>
              <a:t>New Activities:</a:t>
            </a:r>
            <a:endParaRPr lang="en-US" altLang="en-US" sz="2400" dirty="0"/>
          </a:p>
          <a:p>
            <a:pPr marL="285750" indent="-283845">
              <a:buNone/>
            </a:pPr>
            <a:endParaRPr lang="en-US" altLang="en-US" sz="2400" dirty="0"/>
          </a:p>
          <a:p>
            <a:pPr marL="285750" indent="-283845">
              <a:buFont typeface="Wingdings" panose="05000000000000000000" pitchFamily="2" charset="2"/>
              <a:buChar char="ü"/>
            </a:pPr>
            <a:endParaRPr lang="en-US" altLang="en-US" sz="2400" i="1" dirty="0"/>
          </a:p>
        </p:txBody>
      </p:sp>
      <p:sp>
        <p:nvSpPr>
          <p:cNvPr id="32772" name="Rectangle 4"/>
          <p:cNvSpPr/>
          <p:nvPr/>
        </p:nvSpPr>
        <p:spPr>
          <a:xfrm>
            <a:off x="762000" y="3657600"/>
            <a:ext cx="8153400" cy="25304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rgbClr val="683400"/>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stStyle>
          <a:p>
            <a:pPr marL="225425" lvl="0" indent="-225425" eaLnBrk="1" hangingPunct="1">
              <a:lnSpc>
                <a:spcPct val="90000"/>
              </a:lnSpc>
              <a:buFont typeface="Wingdings" panose="05000000000000000000" pitchFamily="2" charset="2"/>
              <a:buChar char="ü"/>
            </a:pPr>
            <a:r>
              <a:rPr lang="en-US" altLang="en-US" sz="2000" dirty="0"/>
              <a:t>Arranging Seminar/Symposium/ Educational Program</a:t>
            </a:r>
            <a:endParaRPr lang="en-US" altLang="en-US" sz="2000" dirty="0"/>
          </a:p>
          <a:p>
            <a:pPr marL="225425" lvl="0" indent="-225425" eaLnBrk="1" hangingPunct="1">
              <a:lnSpc>
                <a:spcPct val="90000"/>
              </a:lnSpc>
              <a:buFont typeface="Wingdings" panose="05000000000000000000" pitchFamily="2" charset="2"/>
              <a:buChar char="ü"/>
            </a:pPr>
            <a:r>
              <a:rPr lang="en-US" altLang="en-US" sz="2000" dirty="0"/>
              <a:t>Conference Planning Committee at National or Regional /local/state level </a:t>
            </a:r>
            <a:endParaRPr lang="en-US" altLang="en-US" sz="2000" dirty="0"/>
          </a:p>
          <a:p>
            <a:pPr marL="225425" lvl="0" indent="-225425" eaLnBrk="1" hangingPunct="1">
              <a:lnSpc>
                <a:spcPct val="90000"/>
              </a:lnSpc>
              <a:buFont typeface="Wingdings" panose="05000000000000000000" pitchFamily="2" charset="2"/>
              <a:buChar char="ü"/>
            </a:pPr>
            <a:r>
              <a:rPr lang="en-US" altLang="en-US" sz="2000" dirty="0"/>
              <a:t>Establish Independent </a:t>
            </a:r>
            <a:r>
              <a:rPr lang="en-US" altLang="en-US" sz="2000" u="sng" dirty="0"/>
              <a:t>Non-Clinical</a:t>
            </a:r>
            <a:r>
              <a:rPr lang="en-US" altLang="en-US" sz="2000" dirty="0"/>
              <a:t> Practice, </a:t>
            </a:r>
            <a:r>
              <a:rPr lang="en-US" altLang="en-US" sz="2000" i="1" dirty="0"/>
              <a:t>or, Independent Clinical Practice less than 50% of primary source of income (self employed)</a:t>
            </a:r>
            <a:endParaRPr lang="en-US" altLang="en-US" sz="2000" i="1" dirty="0"/>
          </a:p>
          <a:p>
            <a:pPr marL="225425" lvl="0" indent="-225425" eaLnBrk="1" hangingPunct="1">
              <a:lnSpc>
                <a:spcPct val="90000"/>
              </a:lnSpc>
              <a:buFont typeface="Wingdings" panose="05000000000000000000" pitchFamily="2" charset="2"/>
              <a:buChar char="ü"/>
            </a:pPr>
            <a:r>
              <a:rPr lang="en-US" altLang="en-US" sz="2000" i="1" dirty="0"/>
              <a:t>Journal or Magazine article – </a:t>
            </a:r>
            <a:endParaRPr lang="en-US" altLang="en-US" sz="2000" i="1" dirty="0"/>
          </a:p>
          <a:p>
            <a:pPr marL="225425" lvl="0" indent="-225425" eaLnBrk="1" hangingPunct="1">
              <a:lnSpc>
                <a:spcPct val="90000"/>
              </a:lnSpc>
              <a:buFont typeface="Wingdings" panose="05000000000000000000" pitchFamily="2" charset="2"/>
              <a:buNone/>
            </a:pPr>
            <a:r>
              <a:rPr lang="en-US" altLang="en-US" sz="2000" i="1" dirty="0"/>
              <a:t>                (</a:t>
            </a:r>
            <a:r>
              <a:rPr lang="en-US" altLang="en-US" sz="2000" i="1" u="sng" dirty="0"/>
              <a:t>non-peer</a:t>
            </a:r>
            <a:r>
              <a:rPr lang="en-US" altLang="en-US" sz="2000" i="1" dirty="0"/>
              <a:t> reviewed)</a:t>
            </a:r>
            <a:endParaRPr lang="en-US" altLang="en-US" sz="20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a:xfrm>
            <a:off x="457200" y="274638"/>
            <a:ext cx="8229600" cy="868362"/>
          </a:xfrm>
          <a:ln/>
        </p:spPr>
        <p:txBody>
          <a:bodyPr vert="horz" wrap="square" lIns="91440" tIns="45720" rIns="91440" bIns="45720" anchor="ctr" anchorCtr="0"/>
          <a:p>
            <a:pPr eaLnBrk="1" hangingPunct="1"/>
            <a:r>
              <a:rPr lang="en-US" altLang="en-US" sz="4000" dirty="0"/>
              <a:t>What are benefits of PGP?</a:t>
            </a:r>
            <a:r>
              <a:rPr lang="en-US" altLang="en-US" sz="2800" dirty="0"/>
              <a:t>  </a:t>
            </a:r>
            <a:endParaRPr lang="en-US" altLang="en-US" sz="2800" dirty="0"/>
          </a:p>
        </p:txBody>
      </p:sp>
      <p:sp>
        <p:nvSpPr>
          <p:cNvPr id="6147" name="Rectangle 3"/>
          <p:cNvSpPr>
            <a:spLocks noGrp="1"/>
          </p:cNvSpPr>
          <p:nvPr>
            <p:ph idx="1"/>
          </p:nvPr>
        </p:nvSpPr>
        <p:spPr>
          <a:xfrm>
            <a:off x="914400" y="1447800"/>
            <a:ext cx="7467600" cy="4525963"/>
          </a:xfrm>
          <a:ln/>
        </p:spPr>
        <p:txBody>
          <a:bodyPr vert="horz" wrap="square" lIns="91440" tIns="45720" rIns="91440" bIns="45720" anchor="t" anchorCtr="0"/>
          <a:p>
            <a:pPr eaLnBrk="1" hangingPunct="1">
              <a:lnSpc>
                <a:spcPct val="85000"/>
              </a:lnSpc>
            </a:pPr>
            <a:r>
              <a:rPr lang="en-US" altLang="en-US" sz="2800" dirty="0"/>
              <a:t>Reflects professional practice</a:t>
            </a:r>
            <a:endParaRPr lang="en-US" altLang="en-US" sz="2800" dirty="0"/>
          </a:p>
          <a:p>
            <a:pPr eaLnBrk="1" hangingPunct="1">
              <a:lnSpc>
                <a:spcPct val="85000"/>
              </a:lnSpc>
            </a:pPr>
            <a:r>
              <a:rPr lang="en-US" altLang="en-US" sz="2800" dirty="0"/>
              <a:t>Demonstrates expanded practice</a:t>
            </a:r>
            <a:endParaRPr lang="en-US" altLang="en-US" sz="2800" dirty="0"/>
          </a:p>
          <a:p>
            <a:pPr eaLnBrk="1" hangingPunct="1">
              <a:lnSpc>
                <a:spcPct val="85000"/>
              </a:lnSpc>
            </a:pPr>
            <a:r>
              <a:rPr lang="en-US" altLang="en-US" sz="2800" dirty="0"/>
              <a:t>Details learning</a:t>
            </a:r>
            <a:endParaRPr lang="en-US" altLang="en-US" sz="2800" dirty="0"/>
          </a:p>
          <a:p>
            <a:pPr eaLnBrk="1" hangingPunct="1">
              <a:lnSpc>
                <a:spcPct val="85000"/>
              </a:lnSpc>
            </a:pPr>
            <a:r>
              <a:rPr lang="en-US" altLang="en-US" sz="2800" dirty="0"/>
              <a:t>Demonstrates competency</a:t>
            </a:r>
            <a:endParaRPr lang="en-US" altLang="en-US" sz="2800" dirty="0"/>
          </a:p>
          <a:p>
            <a:pPr eaLnBrk="1" hangingPunct="1">
              <a:lnSpc>
                <a:spcPct val="85000"/>
              </a:lnSpc>
            </a:pPr>
            <a:r>
              <a:rPr lang="en-US" altLang="en-US" sz="2800" dirty="0"/>
              <a:t>Documents knowledge and achievements</a:t>
            </a:r>
            <a:endParaRPr lang="en-US" altLang="en-US" sz="2800" dirty="0"/>
          </a:p>
          <a:p>
            <a:pPr eaLnBrk="1" hangingPunct="1">
              <a:lnSpc>
                <a:spcPct val="85000"/>
              </a:lnSpc>
            </a:pPr>
            <a:r>
              <a:rPr lang="en-US" altLang="en-US" sz="2800" dirty="0"/>
              <a:t>Documents clinical and educational accomplishments</a:t>
            </a:r>
            <a:endParaRPr lang="en-US" altLang="en-US" sz="2800" dirty="0"/>
          </a:p>
          <a:p>
            <a:pPr eaLnBrk="1" hangingPunct="1">
              <a:lnSpc>
                <a:spcPct val="85000"/>
              </a:lnSpc>
            </a:pPr>
            <a:r>
              <a:rPr lang="en-US" altLang="en-US" sz="2800" dirty="0"/>
              <a:t>Helps achieve your career goals</a:t>
            </a:r>
            <a:endParaRPr lang="en-US" altLang="en-US" sz="2800" dirty="0"/>
          </a:p>
          <a:p>
            <a:pPr eaLnBrk="1" hangingPunct="1">
              <a:lnSpc>
                <a:spcPct val="80000"/>
              </a:lnSpc>
            </a:pPr>
            <a:endParaRPr lang="en-US" alt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xfrm>
            <a:off x="457200" y="274638"/>
            <a:ext cx="8229600" cy="868362"/>
          </a:xfrm>
          <a:ln/>
        </p:spPr>
        <p:txBody>
          <a:bodyPr vert="horz" wrap="square" lIns="91440" tIns="45720" rIns="91440" bIns="45720" anchor="ctr" anchorCtr="0"/>
          <a:p>
            <a:pPr eaLnBrk="1" hangingPunct="1"/>
            <a:r>
              <a:rPr lang="en-US" altLang="en-US" dirty="0"/>
              <a:t>Your Portfolio Checklist</a:t>
            </a:r>
            <a:endParaRPr lang="en-US" altLang="en-US" dirty="0"/>
          </a:p>
        </p:txBody>
      </p:sp>
      <p:sp>
        <p:nvSpPr>
          <p:cNvPr id="33795" name="Rectangle 3"/>
          <p:cNvSpPr>
            <a:spLocks noGrp="1"/>
          </p:cNvSpPr>
          <p:nvPr>
            <p:ph idx="1"/>
          </p:nvPr>
        </p:nvSpPr>
        <p:spPr>
          <a:xfrm>
            <a:off x="3048000" y="1371600"/>
            <a:ext cx="5715000" cy="4525963"/>
          </a:xfrm>
          <a:ln/>
        </p:spPr>
        <p:txBody>
          <a:bodyPr vert="horz" wrap="square" lIns="91440" tIns="45720" rIns="91440" bIns="45720" anchor="t" anchorCtr="0"/>
          <a:p>
            <a:pPr eaLnBrk="1" hangingPunct="1">
              <a:buFont typeface="Wingdings" panose="05000000000000000000" pitchFamily="2" charset="2"/>
              <a:buChar char="ü"/>
            </a:pPr>
            <a:r>
              <a:rPr lang="en-US" altLang="en-US" dirty="0"/>
              <a:t>Complete necessary verification of each activity </a:t>
            </a:r>
            <a:endParaRPr lang="en-US" altLang="en-US" dirty="0"/>
          </a:p>
          <a:p>
            <a:pPr eaLnBrk="1" hangingPunct="1">
              <a:buFont typeface="Wingdings" panose="05000000000000000000" pitchFamily="2" charset="2"/>
              <a:buNone/>
            </a:pPr>
            <a:r>
              <a:rPr lang="en-US" altLang="en-US" dirty="0"/>
              <a:t>	(online portfolio)</a:t>
            </a:r>
            <a:endParaRPr lang="en-US" altLang="en-US" dirty="0"/>
          </a:p>
          <a:p>
            <a:pPr eaLnBrk="1" hangingPunct="1">
              <a:buFont typeface="Wingdings" panose="05000000000000000000" pitchFamily="2" charset="2"/>
              <a:buChar char="ü"/>
            </a:pPr>
            <a:endParaRPr lang="en-US" altLang="en-US" sz="1200" dirty="0"/>
          </a:p>
          <a:p>
            <a:pPr eaLnBrk="1" hangingPunct="1">
              <a:buFont typeface="Wingdings" panose="05000000000000000000" pitchFamily="2" charset="2"/>
              <a:buChar char="ü"/>
            </a:pPr>
            <a:r>
              <a:rPr lang="en-US" altLang="en-US" dirty="0"/>
              <a:t>Be sure you have 80 PGP Points for each specialty</a:t>
            </a:r>
            <a:endParaRPr lang="en-US" altLang="en-US" dirty="0"/>
          </a:p>
        </p:txBody>
      </p:sp>
      <p:pic>
        <p:nvPicPr>
          <p:cNvPr id="33796" name="Picture 10" descr="NurseChecklist 1600x1200"/>
          <p:cNvPicPr>
            <a:picLocks noChangeAspect="1"/>
          </p:cNvPicPr>
          <p:nvPr/>
        </p:nvPicPr>
        <p:blipFill>
          <a:blip r:embed="rId1"/>
          <a:stretch>
            <a:fillRect/>
          </a:stretch>
        </p:blipFill>
        <p:spPr>
          <a:xfrm>
            <a:off x="381000" y="1524000"/>
            <a:ext cx="2514600" cy="3352800"/>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a:xfrm>
            <a:off x="457200" y="274638"/>
            <a:ext cx="8229600" cy="868362"/>
          </a:xfrm>
          <a:ln/>
        </p:spPr>
        <p:txBody>
          <a:bodyPr vert="horz" wrap="square" lIns="91440" tIns="45720" rIns="91440" bIns="45720" anchor="ctr" anchorCtr="0"/>
          <a:p>
            <a:pPr eaLnBrk="1" hangingPunct="1"/>
            <a:r>
              <a:rPr lang="en-US" altLang="en-US" dirty="0"/>
              <a:t>Your Portfolio Checklist</a:t>
            </a:r>
            <a:endParaRPr lang="en-US" altLang="en-US" dirty="0"/>
          </a:p>
        </p:txBody>
      </p:sp>
      <p:sp>
        <p:nvSpPr>
          <p:cNvPr id="34819" name="Rectangle 3"/>
          <p:cNvSpPr>
            <a:spLocks noGrp="1"/>
          </p:cNvSpPr>
          <p:nvPr>
            <p:ph idx="1"/>
          </p:nvPr>
        </p:nvSpPr>
        <p:spPr>
          <a:xfrm>
            <a:off x="762000" y="1371600"/>
            <a:ext cx="7772400" cy="4525963"/>
          </a:xfrm>
          <a:ln/>
        </p:spPr>
        <p:txBody>
          <a:bodyPr vert="horz" wrap="square" lIns="91440" tIns="45720" rIns="91440" bIns="45720" anchor="t" anchorCtr="0"/>
          <a:p>
            <a:pPr eaLnBrk="1" hangingPunct="1">
              <a:spcAft>
                <a:spcPct val="50000"/>
              </a:spcAft>
              <a:buFont typeface="Wingdings" panose="05000000000000000000" pitchFamily="2" charset="2"/>
              <a:buChar char="ü"/>
            </a:pPr>
            <a:r>
              <a:rPr lang="en-US" altLang="en-US" sz="2800" dirty="0"/>
              <a:t>40 PGP points out of 80 required for each specialty must directly relate to that specialty</a:t>
            </a:r>
            <a:endParaRPr lang="en-US" altLang="en-US" sz="1000" dirty="0"/>
          </a:p>
          <a:p>
            <a:pPr eaLnBrk="1" hangingPunct="1">
              <a:spcAft>
                <a:spcPct val="50000"/>
              </a:spcAft>
              <a:buFont typeface="Wingdings" panose="05000000000000000000" pitchFamily="2" charset="2"/>
              <a:buChar char="ü"/>
            </a:pPr>
            <a:r>
              <a:rPr lang="en-US" altLang="en-US" sz="2800" dirty="0"/>
              <a:t>Continuing Education category requires 10 points directly related to the specialty in which you seek certification</a:t>
            </a:r>
            <a:endParaRPr lang="en-US" altLang="en-US" sz="2800" dirty="0"/>
          </a:p>
          <a:p>
            <a:pPr eaLnBrk="1" hangingPunct="1">
              <a:buFont typeface="Wingdings" panose="05000000000000000000" pitchFamily="2" charset="2"/>
              <a:buChar char="ü"/>
            </a:pPr>
            <a:r>
              <a:rPr lang="en-US" altLang="en-US" sz="2800" dirty="0"/>
              <a:t>You must complete the all CEU courses  prior to your application deadline</a:t>
            </a:r>
            <a:endParaRPr lang="en-US" alt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xfrm>
            <a:off x="457200" y="274638"/>
            <a:ext cx="8229600" cy="868362"/>
          </a:xfrm>
          <a:ln/>
        </p:spPr>
        <p:txBody>
          <a:bodyPr vert="horz" wrap="square" lIns="91440" tIns="45720" rIns="91440" bIns="45720" anchor="ctr" anchorCtr="0"/>
          <a:p>
            <a:pPr eaLnBrk="1" hangingPunct="1"/>
            <a:r>
              <a:rPr lang="en-US" altLang="en-US" dirty="0"/>
              <a:t>Your Portfolio Checklist</a:t>
            </a:r>
            <a:endParaRPr lang="en-US" altLang="en-US" dirty="0"/>
          </a:p>
        </p:txBody>
      </p:sp>
      <p:sp>
        <p:nvSpPr>
          <p:cNvPr id="35843" name="Rectangle 3"/>
          <p:cNvSpPr>
            <a:spLocks noGrp="1"/>
          </p:cNvSpPr>
          <p:nvPr>
            <p:ph idx="1"/>
          </p:nvPr>
        </p:nvSpPr>
        <p:spPr>
          <a:xfrm>
            <a:off x="838200" y="1143000"/>
            <a:ext cx="7696200" cy="4449763"/>
          </a:xfrm>
          <a:ln/>
        </p:spPr>
        <p:txBody>
          <a:bodyPr vert="horz" wrap="square" lIns="91440" tIns="45720" rIns="91440" bIns="45720" anchor="t" anchorCtr="0"/>
          <a:p>
            <a:pPr eaLnBrk="1" hangingPunct="1">
              <a:buFont typeface="Wingdings" panose="05000000000000000000" pitchFamily="2" charset="2"/>
              <a:buNone/>
            </a:pPr>
            <a:endParaRPr lang="en-US" altLang="en-US" dirty="0"/>
          </a:p>
          <a:p>
            <a:pPr eaLnBrk="1" hangingPunct="1">
              <a:buFont typeface="Wingdings" panose="05000000000000000000" pitchFamily="2" charset="2"/>
              <a:buChar char="ü"/>
            </a:pPr>
            <a:r>
              <a:rPr lang="en-US" altLang="en-US" dirty="0"/>
              <a:t>Be sure your application includes </a:t>
            </a:r>
            <a:endParaRPr lang="en-US" altLang="en-US" dirty="0"/>
          </a:p>
          <a:p>
            <a:pPr lvl="1" eaLnBrk="1" hangingPunct="1"/>
            <a:r>
              <a:rPr lang="en-US" altLang="en-US" dirty="0">
                <a:solidFill>
                  <a:srgbClr val="683400"/>
                </a:solidFill>
              </a:rPr>
              <a:t>Profile</a:t>
            </a:r>
            <a:endParaRPr lang="en-US" altLang="en-US" dirty="0">
              <a:solidFill>
                <a:srgbClr val="683400"/>
              </a:solidFill>
            </a:endParaRPr>
          </a:p>
          <a:p>
            <a:pPr lvl="1" eaLnBrk="1" hangingPunct="1"/>
            <a:r>
              <a:rPr lang="en-US" altLang="en-US" dirty="0">
                <a:solidFill>
                  <a:srgbClr val="683400"/>
                </a:solidFill>
              </a:rPr>
              <a:t>Verification of each activity using online portfolio </a:t>
            </a:r>
            <a:endParaRPr lang="en-US" altLang="en-US" dirty="0">
              <a:solidFill>
                <a:srgbClr val="683400"/>
              </a:solidFill>
            </a:endParaRPr>
          </a:p>
          <a:p>
            <a:pPr lvl="1" eaLnBrk="1" hangingPunct="1"/>
            <a:r>
              <a:rPr lang="en-US" altLang="en-US" dirty="0">
                <a:solidFill>
                  <a:srgbClr val="683400"/>
                </a:solidFill>
              </a:rPr>
              <a:t>RN license number (WOCNCB will verify)</a:t>
            </a:r>
            <a:endParaRPr lang="en-US" altLang="en-US" dirty="0">
              <a:solidFill>
                <a:srgbClr val="683400"/>
              </a:solidFill>
            </a:endParaRPr>
          </a:p>
          <a:p>
            <a:pPr lvl="1" eaLnBrk="1" hangingPunct="1"/>
            <a:r>
              <a:rPr lang="en-US" altLang="en-US" dirty="0">
                <a:solidFill>
                  <a:srgbClr val="683400"/>
                </a:solidFill>
              </a:rPr>
              <a:t>Recertification Fees</a:t>
            </a:r>
            <a:endParaRPr lang="en-US" altLang="en-US" dirty="0">
              <a:solidFill>
                <a:srgbClr val="6834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type="title"/>
          </p:nvPr>
        </p:nvSpPr>
        <p:spPr>
          <a:xfrm>
            <a:off x="457200" y="274638"/>
            <a:ext cx="8229600" cy="944562"/>
          </a:xfrm>
          <a:ln/>
        </p:spPr>
        <p:txBody>
          <a:bodyPr vert="horz" wrap="square" lIns="91440" tIns="45720" rIns="91440" bIns="45720" anchor="ctr" anchorCtr="0"/>
          <a:p>
            <a:pPr eaLnBrk="1" hangingPunct="1"/>
            <a:r>
              <a:rPr lang="en-US" altLang="en-US" dirty="0"/>
              <a:t>Submit Your Portfolio</a:t>
            </a:r>
            <a:endParaRPr lang="en-US" altLang="en-US" dirty="0"/>
          </a:p>
        </p:txBody>
      </p:sp>
      <p:sp>
        <p:nvSpPr>
          <p:cNvPr id="36867" name="Rectangle 3"/>
          <p:cNvSpPr>
            <a:spLocks noGrp="1"/>
          </p:cNvSpPr>
          <p:nvPr>
            <p:ph idx="1"/>
          </p:nvPr>
        </p:nvSpPr>
        <p:spPr>
          <a:xfrm>
            <a:off x="381000" y="1752600"/>
            <a:ext cx="8229600" cy="2438400"/>
          </a:xfrm>
          <a:ln/>
        </p:spPr>
        <p:txBody>
          <a:bodyPr vert="horz" wrap="square" lIns="91440" tIns="45720" rIns="91440" bIns="45720" anchor="t" anchorCtr="0"/>
          <a:p>
            <a:pPr algn="ctr" eaLnBrk="1" hangingPunct="1">
              <a:lnSpc>
                <a:spcPct val="80000"/>
              </a:lnSpc>
              <a:buNone/>
            </a:pPr>
            <a:r>
              <a:rPr lang="en-US" altLang="en-US" sz="2800" dirty="0"/>
              <a:t>Submit your Portfolio</a:t>
            </a:r>
            <a:endParaRPr lang="en-US" altLang="en-US" sz="2800" dirty="0"/>
          </a:p>
          <a:p>
            <a:pPr algn="ctr" eaLnBrk="1" hangingPunct="1">
              <a:lnSpc>
                <a:spcPct val="80000"/>
              </a:lnSpc>
              <a:buNone/>
            </a:pPr>
            <a:endParaRPr lang="en-US" altLang="en-US" sz="2800" dirty="0"/>
          </a:p>
          <a:p>
            <a:pPr algn="ctr" eaLnBrk="1" hangingPunct="1">
              <a:lnSpc>
                <a:spcPct val="80000"/>
              </a:lnSpc>
              <a:buNone/>
            </a:pPr>
            <a:r>
              <a:rPr lang="en-US" altLang="en-US" sz="2800" dirty="0"/>
              <a:t>No later than 3 Months prior to</a:t>
            </a:r>
            <a:endParaRPr lang="en-US" altLang="en-US" sz="2800" dirty="0"/>
          </a:p>
          <a:p>
            <a:pPr algn="ctr" eaLnBrk="1" hangingPunct="1">
              <a:lnSpc>
                <a:spcPct val="80000"/>
              </a:lnSpc>
              <a:buNone/>
            </a:pPr>
            <a:r>
              <a:rPr lang="en-US" altLang="en-US" sz="2800" dirty="0"/>
              <a:t>Credentials Expiration</a:t>
            </a:r>
            <a:endParaRPr lang="en-US" altLang="en-US" sz="2800" dirty="0"/>
          </a:p>
          <a:p>
            <a:pPr algn="ctr" eaLnBrk="1" hangingPunct="1">
              <a:lnSpc>
                <a:spcPct val="80000"/>
              </a:lnSpc>
              <a:buNone/>
            </a:pPr>
            <a:endParaRPr lang="en-US" altLang="en-US" sz="2800" dirty="0"/>
          </a:p>
          <a:p>
            <a:pPr algn="ctr" eaLnBrk="1" hangingPunct="1">
              <a:lnSpc>
                <a:spcPct val="80000"/>
              </a:lnSpc>
              <a:buNone/>
            </a:pPr>
            <a:r>
              <a:rPr lang="en-US" altLang="en-US" sz="2800" dirty="0"/>
              <a:t>Example: June 30 for September 2014 expiration</a:t>
            </a:r>
            <a:endParaRPr lang="en-US" altLang="en-US" sz="2800" dirty="0"/>
          </a:p>
          <a:p>
            <a:pPr algn="ctr" eaLnBrk="1" hangingPunct="1">
              <a:lnSpc>
                <a:spcPct val="80000"/>
              </a:lnSpc>
              <a:buNone/>
            </a:pPr>
            <a:endParaRPr lang="en-US" altLang="en-US" sz="2800" dirty="0"/>
          </a:p>
          <a:p>
            <a:pPr algn="ctr" eaLnBrk="1" hangingPunct="1">
              <a:lnSpc>
                <a:spcPct val="80000"/>
              </a:lnSpc>
              <a:buNone/>
            </a:pPr>
            <a:r>
              <a:rPr lang="en-US" altLang="en-US" sz="2800" dirty="0">
                <a:hlinkClick r:id="rId1"/>
              </a:rPr>
              <a:t>www.wocncb.org/pgp</a:t>
            </a:r>
            <a:r>
              <a:rPr lang="en-US" altLang="en-US" sz="2800" dirty="0"/>
              <a:t> </a:t>
            </a:r>
            <a:endParaRPr lang="en-US" altLang="en-US" sz="2800" dirty="0"/>
          </a:p>
          <a:p>
            <a:pPr eaLnBrk="1" hangingPunct="1">
              <a:lnSpc>
                <a:spcPct val="80000"/>
              </a:lnSpc>
            </a:pPr>
            <a:endParaRPr lang="en-US" alt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p:nvPr>
        </p:nvSpPr>
        <p:spPr>
          <a:ln/>
        </p:spPr>
        <p:txBody>
          <a:bodyPr vert="horz" wrap="square" lIns="91440" tIns="45720" rIns="91440" bIns="45720" anchor="ctr" anchorCtr="0"/>
          <a:p>
            <a:r>
              <a:rPr lang="en-US" altLang="en-US" dirty="0"/>
              <a:t>Fees</a:t>
            </a:r>
            <a:endParaRPr lang="en-US" altLang="en-US" dirty="0"/>
          </a:p>
        </p:txBody>
      </p:sp>
      <p:sp>
        <p:nvSpPr>
          <p:cNvPr id="37891" name="Rectangle 3"/>
          <p:cNvSpPr>
            <a:spLocks noGrp="1"/>
          </p:cNvSpPr>
          <p:nvPr>
            <p:ph idx="1"/>
          </p:nvPr>
        </p:nvSpPr>
        <p:spPr>
          <a:xfrm>
            <a:off x="2133600" y="1828800"/>
            <a:ext cx="5181600" cy="4525963"/>
          </a:xfrm>
          <a:ln/>
        </p:spPr>
        <p:txBody>
          <a:bodyPr vert="horz" wrap="square" lIns="91440" tIns="45720" rIns="91440" bIns="45720" anchor="t" anchorCtr="0"/>
          <a:p>
            <a:pPr marL="0" indent="1905">
              <a:buNone/>
            </a:pPr>
            <a:r>
              <a:rPr lang="en-US" altLang="en-US" dirty="0"/>
              <a:t>One specialty $395</a:t>
            </a:r>
            <a:endParaRPr lang="en-US" altLang="en-US" dirty="0"/>
          </a:p>
          <a:p>
            <a:pPr marL="0" indent="1905">
              <a:buNone/>
            </a:pPr>
            <a:r>
              <a:rPr lang="en-US" altLang="en-US" dirty="0"/>
              <a:t>Two specialties $510</a:t>
            </a:r>
            <a:endParaRPr lang="en-US" altLang="en-US" dirty="0"/>
          </a:p>
          <a:p>
            <a:pPr marL="0" indent="1905">
              <a:buNone/>
            </a:pPr>
            <a:r>
              <a:rPr lang="en-US" altLang="en-US" dirty="0"/>
              <a:t>Three specialties $610</a:t>
            </a:r>
            <a:endParaRPr lang="en-US" altLang="en-US" dirty="0"/>
          </a:p>
          <a:p>
            <a:pPr marL="0" indent="1905">
              <a:buNone/>
            </a:pPr>
            <a:r>
              <a:rPr lang="en-US" altLang="en-US" dirty="0"/>
              <a:t>Four specialties $670</a:t>
            </a:r>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3"/>
          <p:cNvSpPr>
            <a:spLocks noGrp="1"/>
          </p:cNvSpPr>
          <p:nvPr>
            <p:ph idx="1"/>
          </p:nvPr>
        </p:nvSpPr>
        <p:spPr>
          <a:xfrm>
            <a:off x="2895600" y="1295400"/>
            <a:ext cx="5943600" cy="2667000"/>
          </a:xfrm>
          <a:ln/>
        </p:spPr>
        <p:txBody>
          <a:bodyPr vert="horz" wrap="square" lIns="91440" tIns="45720" rIns="91440" bIns="45720" anchor="t" anchorCtr="0"/>
          <a:p>
            <a:pPr algn="ctr" eaLnBrk="1" hangingPunct="1">
              <a:lnSpc>
                <a:spcPct val="90000"/>
              </a:lnSpc>
              <a:spcAft>
                <a:spcPct val="40000"/>
              </a:spcAft>
              <a:buNone/>
            </a:pPr>
            <a:r>
              <a:rPr lang="en-US" altLang="en-US" sz="2800" u="sng" dirty="0"/>
              <a:t>Auditing Process</a:t>
            </a:r>
            <a:endParaRPr lang="en-US" altLang="en-US" sz="2800" u="sng" dirty="0"/>
          </a:p>
          <a:p>
            <a:pPr eaLnBrk="1" hangingPunct="1">
              <a:lnSpc>
                <a:spcPct val="85000"/>
              </a:lnSpc>
              <a:buNone/>
            </a:pPr>
            <a:r>
              <a:rPr lang="en-US" altLang="en-US" sz="2800" dirty="0"/>
              <a:t>   The WOCNCB randomly selects portfolios and audits them with a  thorough documentation review. </a:t>
            </a:r>
            <a:endParaRPr lang="en-US" altLang="en-US" sz="2800" dirty="0"/>
          </a:p>
          <a:p>
            <a:pPr algn="ctr" eaLnBrk="1" hangingPunct="1">
              <a:lnSpc>
                <a:spcPct val="85000"/>
              </a:lnSpc>
              <a:buNone/>
            </a:pPr>
            <a:endParaRPr lang="en-US" altLang="en-US" sz="2800" dirty="0"/>
          </a:p>
          <a:p>
            <a:pPr algn="ctr" eaLnBrk="1" hangingPunct="1">
              <a:lnSpc>
                <a:spcPct val="85000"/>
              </a:lnSpc>
              <a:buNone/>
            </a:pPr>
            <a:r>
              <a:rPr lang="en-US" altLang="en-US" sz="2800" dirty="0"/>
              <a:t>	</a:t>
            </a:r>
            <a:endParaRPr lang="en-US" altLang="en-US" sz="2800" dirty="0"/>
          </a:p>
        </p:txBody>
      </p:sp>
      <p:sp>
        <p:nvSpPr>
          <p:cNvPr id="38915" name="Rectangle 2"/>
          <p:cNvSpPr>
            <a:spLocks noGrp="1"/>
          </p:cNvSpPr>
          <p:nvPr>
            <p:ph type="title"/>
          </p:nvPr>
        </p:nvSpPr>
        <p:spPr>
          <a:xfrm>
            <a:off x="457200" y="274638"/>
            <a:ext cx="8229600" cy="868362"/>
          </a:xfrm>
          <a:ln/>
        </p:spPr>
        <p:txBody>
          <a:bodyPr vert="horz" wrap="square" lIns="91440" tIns="45720" rIns="91440" bIns="45720" anchor="ctr" anchorCtr="0"/>
          <a:p>
            <a:pPr eaLnBrk="1" hangingPunct="1"/>
            <a:r>
              <a:rPr lang="en-US" altLang="en-US" dirty="0"/>
              <a:t>What if I am Audited?</a:t>
            </a:r>
            <a:endParaRPr lang="en-US" altLang="en-US" dirty="0"/>
          </a:p>
        </p:txBody>
      </p:sp>
      <p:sp>
        <p:nvSpPr>
          <p:cNvPr id="38916" name="Rectangle 7"/>
          <p:cNvSpPr/>
          <p:nvPr/>
        </p:nvSpPr>
        <p:spPr>
          <a:xfrm>
            <a:off x="533400" y="3962400"/>
            <a:ext cx="7924800" cy="1828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rgbClr val="683400"/>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stStyle>
          <a:p>
            <a:pPr marL="342900" lvl="0" indent="-342900" eaLnBrk="1" hangingPunct="1">
              <a:lnSpc>
                <a:spcPct val="85000"/>
              </a:lnSpc>
              <a:buNone/>
            </a:pPr>
            <a:endParaRPr lang="en-US" altLang="en-US" sz="2800" dirty="0"/>
          </a:p>
          <a:p>
            <a:pPr marL="342900" lvl="0" indent="-342900" eaLnBrk="1" hangingPunct="1">
              <a:lnSpc>
                <a:spcPct val="85000"/>
              </a:lnSpc>
              <a:buNone/>
            </a:pPr>
            <a:r>
              <a:rPr lang="en-US" altLang="en-US" sz="2800" dirty="0"/>
              <a:t>	Be sure to review the PGP handbook to understand the documentation you will need if your portfolio is selected for auditing.  </a:t>
            </a:r>
            <a:endParaRPr lang="en-US" altLang="en-US" sz="2800" dirty="0"/>
          </a:p>
        </p:txBody>
      </p:sp>
      <p:pic>
        <p:nvPicPr>
          <p:cNvPr id="38917" name="Picture 8" descr="NurseShocked-1680x1143"/>
          <p:cNvPicPr>
            <a:picLocks noChangeAspect="1"/>
          </p:cNvPicPr>
          <p:nvPr/>
        </p:nvPicPr>
        <p:blipFill>
          <a:blip r:embed="rId1"/>
          <a:stretch>
            <a:fillRect/>
          </a:stretch>
        </p:blipFill>
        <p:spPr>
          <a:xfrm>
            <a:off x="1003300" y="1231900"/>
            <a:ext cx="2081213" cy="3060700"/>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itle 1"/>
          <p:cNvSpPr>
            <a:spLocks noGrp="1"/>
          </p:cNvSpPr>
          <p:nvPr>
            <p:ph type="title"/>
          </p:nvPr>
        </p:nvSpPr>
        <p:spPr>
          <a:xfrm>
            <a:off x="457200" y="152400"/>
            <a:ext cx="8229600" cy="914400"/>
          </a:xfrm>
          <a:ln/>
        </p:spPr>
        <p:txBody>
          <a:bodyPr vert="horz" wrap="square" lIns="91440" tIns="45720" rIns="91440" bIns="45720" anchor="ctr" anchorCtr="0"/>
          <a:p>
            <a:r>
              <a:rPr lang="en-US" altLang="en-US" sz="3600" dirty="0"/>
              <a:t>Documents Required for Audit</a:t>
            </a:r>
            <a:endParaRPr lang="en-US" altLang="en-US" sz="3600" dirty="0"/>
          </a:p>
        </p:txBody>
      </p:sp>
      <p:sp>
        <p:nvSpPr>
          <p:cNvPr id="39939" name="Content Placeholder 2"/>
          <p:cNvSpPr>
            <a:spLocks noGrp="1"/>
          </p:cNvSpPr>
          <p:nvPr>
            <p:ph idx="1"/>
          </p:nvPr>
        </p:nvSpPr>
        <p:spPr>
          <a:xfrm>
            <a:off x="457200" y="1447800"/>
            <a:ext cx="8229600" cy="4678363"/>
          </a:xfrm>
          <a:ln/>
        </p:spPr>
        <p:txBody>
          <a:bodyPr vert="horz" wrap="square" lIns="91440" tIns="45720" rIns="91440" bIns="45720" anchor="t" anchorCtr="0"/>
          <a:p>
            <a:r>
              <a:rPr lang="en-US" altLang="en-US" dirty="0"/>
              <a:t>Documents for Audit are the ‘‘PROOF” that activity was done.  These include:  sign in sheets, copies of activities, letters of approval, acceptance letter, copy of presentation, transcripts, etc. </a:t>
            </a:r>
            <a:endParaRPr lang="en-US" altLang="en-US" dirty="0"/>
          </a:p>
          <a:p>
            <a:pPr marL="342900" lvl="1" indent="-342900">
              <a:buFontTx/>
              <a:buChar char="•"/>
            </a:pPr>
            <a:r>
              <a:rPr lang="en-US" altLang="en-US" sz="3200" dirty="0">
                <a:solidFill>
                  <a:srgbClr val="743A00"/>
                </a:solidFill>
              </a:rPr>
              <a:t>Examples are listed at the bottom of the worksheets or verification form.</a:t>
            </a:r>
            <a:endParaRPr lang="en-US" altLang="en-US" sz="3200" dirty="0">
              <a:solidFill>
                <a:srgbClr val="743A00"/>
              </a:solidFill>
            </a:endParaRPr>
          </a:p>
          <a:p>
            <a:r>
              <a:rPr lang="en-US" altLang="en-US" dirty="0"/>
              <a:t>Do not send in with portfolio.</a:t>
            </a: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noRot="1"/>
          </p:cNvSpPr>
          <p:nvPr>
            <p:ph type="title" idx="4294967295"/>
          </p:nvPr>
        </p:nvSpPr>
        <p:spPr>
          <a:xfrm>
            <a:off x="304800" y="152400"/>
            <a:ext cx="8510588" cy="1066800"/>
          </a:xfrm>
          <a:ln/>
        </p:spPr>
        <p:txBody>
          <a:bodyPr vert="horz" wrap="square" lIns="91440" tIns="45720" rIns="91440" bIns="45720" anchor="ctr" anchorCtr="0"/>
          <a:p>
            <a:pPr eaLnBrk="1" hangingPunct="1"/>
            <a:r>
              <a:rPr lang="en-US" altLang="en-US" dirty="0"/>
              <a:t>Top Ten Tips</a:t>
            </a:r>
            <a:endParaRPr lang="en-US" altLang="en-US" dirty="0"/>
          </a:p>
        </p:txBody>
      </p:sp>
      <p:sp>
        <p:nvSpPr>
          <p:cNvPr id="40963" name="Rectangle 3"/>
          <p:cNvSpPr>
            <a:spLocks noGrp="1" noRot="1"/>
          </p:cNvSpPr>
          <p:nvPr>
            <p:ph type="body" idx="4294967295"/>
          </p:nvPr>
        </p:nvSpPr>
        <p:spPr>
          <a:xfrm>
            <a:off x="533400" y="1676400"/>
            <a:ext cx="8229600" cy="3124200"/>
          </a:xfrm>
          <a:ln/>
        </p:spPr>
        <p:txBody>
          <a:bodyPr vert="horz" wrap="square" lIns="91440" tIns="45720" rIns="91440" bIns="45720" anchor="t" anchorCtr="0"/>
          <a:p>
            <a:pPr marL="609600" indent="-609600" eaLnBrk="1" hangingPunct="1">
              <a:lnSpc>
                <a:spcPct val="80000"/>
              </a:lnSpc>
              <a:spcAft>
                <a:spcPct val="50000"/>
              </a:spcAft>
              <a:buFontTx/>
              <a:buAutoNum type="arabicPeriod"/>
            </a:pPr>
            <a:r>
              <a:rPr lang="en-US" altLang="en-US" sz="2400" dirty="0"/>
              <a:t>Be sure you access the most current PGP Handbook at </a:t>
            </a:r>
            <a:r>
              <a:rPr lang="en-US" altLang="en-US" sz="2400" u="sng" dirty="0">
                <a:solidFill>
                  <a:schemeClr val="tx1"/>
                </a:solidFill>
              </a:rPr>
              <a:t>www.wocncb.org</a:t>
            </a:r>
            <a:r>
              <a:rPr lang="en-US" altLang="en-US" sz="2400" dirty="0"/>
              <a:t>.</a:t>
            </a:r>
            <a:endParaRPr lang="en-US" altLang="en-US" sz="2400" dirty="0"/>
          </a:p>
          <a:p>
            <a:pPr marL="609600" indent="-609600" eaLnBrk="1" hangingPunct="1">
              <a:lnSpc>
                <a:spcPct val="80000"/>
              </a:lnSpc>
              <a:spcAft>
                <a:spcPct val="50000"/>
              </a:spcAft>
              <a:buFontTx/>
              <a:buAutoNum type="arabicPeriod"/>
            </a:pPr>
            <a:r>
              <a:rPr lang="en-US" altLang="en-US" sz="2400" dirty="0"/>
              <a:t>Begin compiling and filing the PGP materials early.  Don’t wait until the year your certification expires to begin.</a:t>
            </a:r>
            <a:endParaRPr lang="en-US" altLang="en-US" sz="2400" dirty="0"/>
          </a:p>
          <a:p>
            <a:pPr marL="609600" indent="-609600" eaLnBrk="1" hangingPunct="1">
              <a:lnSpc>
                <a:spcPct val="80000"/>
              </a:lnSpc>
              <a:spcAft>
                <a:spcPct val="50000"/>
              </a:spcAft>
              <a:buFontTx/>
              <a:buAutoNum type="arabicPeriod"/>
            </a:pPr>
            <a:r>
              <a:rPr lang="en-US" altLang="en-US" sz="2400" dirty="0"/>
              <a:t>Keep accurate and detailed records of your WOC practice activities that count toward PGP points.</a:t>
            </a:r>
            <a:endParaRPr lang="en-US" altLang="en-US" sz="2400" dirty="0"/>
          </a:p>
          <a:p>
            <a:pPr marL="609600" indent="-609600" eaLnBrk="1" hangingPunct="1">
              <a:lnSpc>
                <a:spcPct val="80000"/>
              </a:lnSpc>
              <a:spcAft>
                <a:spcPct val="50000"/>
              </a:spcAft>
              <a:buFontTx/>
              <a:buAutoNum type="arabicPeriod"/>
            </a:pPr>
            <a:r>
              <a:rPr lang="en-US" altLang="en-US" sz="2400" dirty="0">
                <a:solidFill>
                  <a:srgbClr val="FF0000"/>
                </a:solidFill>
              </a:rPr>
              <a:t>Points must be obtained by activities during the 5-year certification period and before submission of the recertification application.</a:t>
            </a:r>
            <a:endParaRPr lang="en-US" altLang="en-US" sz="2400"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p:cNvSpPr>
          <p:nvPr>
            <p:ph type="title"/>
          </p:nvPr>
        </p:nvSpPr>
        <p:spPr>
          <a:xfrm>
            <a:off x="457200" y="274638"/>
            <a:ext cx="8229600" cy="944562"/>
          </a:xfrm>
          <a:ln/>
        </p:spPr>
        <p:txBody>
          <a:bodyPr vert="horz" wrap="square" lIns="91440" tIns="45720" rIns="91440" bIns="45720" anchor="ctr" anchorCtr="0"/>
          <a:p>
            <a:pPr eaLnBrk="1" hangingPunct="1"/>
            <a:r>
              <a:rPr lang="en-US" altLang="en-US" dirty="0"/>
              <a:t>Top Ten Tips </a:t>
            </a:r>
            <a:endParaRPr lang="en-US" altLang="en-US" dirty="0"/>
          </a:p>
        </p:txBody>
      </p:sp>
      <p:sp>
        <p:nvSpPr>
          <p:cNvPr id="43011" name="Rectangle 3"/>
          <p:cNvSpPr>
            <a:spLocks noGrp="1"/>
          </p:cNvSpPr>
          <p:nvPr>
            <p:ph type="body" sz="half" idx="1"/>
          </p:nvPr>
        </p:nvSpPr>
        <p:spPr>
          <a:xfrm>
            <a:off x="457200" y="1295400"/>
            <a:ext cx="8458200" cy="609600"/>
          </a:xfrm>
          <a:ln/>
        </p:spPr>
        <p:txBody>
          <a:bodyPr vert="horz" wrap="square" lIns="91440" tIns="45720" rIns="91440" bIns="45720" anchor="t" anchorCtr="0"/>
          <a:p>
            <a:pPr marL="609600" indent="-609600" eaLnBrk="1" hangingPunct="1">
              <a:lnSpc>
                <a:spcPct val="80000"/>
              </a:lnSpc>
              <a:buClrTx/>
              <a:buSzTx/>
              <a:buFontTx/>
              <a:buAutoNum type="arabicPeriod" startAt="5"/>
            </a:pPr>
            <a:r>
              <a:rPr lang="en-US" altLang="en-US" sz="2400" dirty="0"/>
              <a:t>Check the deadlines! You must finish the required  points prior to the application deadline.</a:t>
            </a:r>
            <a:endParaRPr lang="en-US" altLang="en-US" sz="2400" dirty="0"/>
          </a:p>
          <a:p>
            <a:pPr marL="609600" indent="-609600" eaLnBrk="1" hangingPunct="1">
              <a:lnSpc>
                <a:spcPct val="80000"/>
              </a:lnSpc>
              <a:buClrTx/>
              <a:buSzTx/>
              <a:buFontTx/>
              <a:buNone/>
            </a:pPr>
            <a:endParaRPr lang="en-US" altLang="en-US" sz="1200" dirty="0"/>
          </a:p>
          <a:p>
            <a:pPr marL="609600" indent="-609600" eaLnBrk="1" hangingPunct="1">
              <a:lnSpc>
                <a:spcPct val="80000"/>
              </a:lnSpc>
              <a:buClrTx/>
              <a:buSzTx/>
              <a:buFontTx/>
              <a:buNone/>
            </a:pPr>
            <a:endParaRPr lang="en-US" altLang="en-US" sz="1200" dirty="0"/>
          </a:p>
          <a:p>
            <a:pPr marL="609600" indent="-609600" eaLnBrk="1" hangingPunct="1">
              <a:lnSpc>
                <a:spcPct val="80000"/>
              </a:lnSpc>
              <a:buClrTx/>
              <a:buSzTx/>
              <a:buFontTx/>
              <a:buAutoNum type="arabicPeriod"/>
            </a:pPr>
            <a:endParaRPr lang="en-US" altLang="en-US" sz="600" dirty="0"/>
          </a:p>
          <a:p>
            <a:pPr marL="609600" indent="-609600" eaLnBrk="1" hangingPunct="1">
              <a:lnSpc>
                <a:spcPct val="80000"/>
              </a:lnSpc>
              <a:buClrTx/>
              <a:buSzTx/>
              <a:buFontTx/>
              <a:buAutoNum type="arabicPeriod"/>
            </a:pPr>
            <a:endParaRPr lang="en-US" altLang="en-US" sz="800" dirty="0"/>
          </a:p>
        </p:txBody>
      </p:sp>
      <p:graphicFrame>
        <p:nvGraphicFramePr>
          <p:cNvPr id="37932" name="Group 44"/>
          <p:cNvGraphicFramePr>
            <a:graphicFrameLocks noGrp="1"/>
          </p:cNvGraphicFramePr>
          <p:nvPr>
            <p:ph sz="half" idx="1"/>
          </p:nvPr>
        </p:nvGraphicFramePr>
        <p:xfrm>
          <a:off x="1752600" y="2133600"/>
          <a:ext cx="4541838" cy="3086100"/>
        </p:xfrm>
        <a:graphic>
          <a:graphicData uri="http://schemas.openxmlformats.org/drawingml/2006/table">
            <a:tbl>
              <a:tblPr/>
              <a:tblGrid>
                <a:gridCol w="1676400"/>
                <a:gridCol w="1447800"/>
                <a:gridCol w="1417638"/>
              </a:tblGrid>
              <a:tr h="1219200">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If your </a:t>
                      </a:r>
                      <a:endPar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Certification </a:t>
                      </a:r>
                      <a:endPar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expires on this </a:t>
                      </a:r>
                      <a:endPar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date, you must </a:t>
                      </a:r>
                      <a:endPar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meet deadlines</a:t>
                      </a:r>
                      <a:endPar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to avoid lapsing.</a:t>
                      </a:r>
                      <a:endParaRPr kumimoji="0" lang="en-US" altLang="en-US" sz="14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342900" marR="0" lvl="0" indent="-34290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Your </a:t>
                      </a:r>
                      <a:endPar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342900" marR="0" lvl="0" indent="-34290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application  </a:t>
                      </a:r>
                      <a:endPar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342900" marR="0" lvl="0" indent="-34290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deadline is </a:t>
                      </a:r>
                      <a:endParaRPr kumimoji="0" lang="en-US" altLang="en-US" sz="14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Your LATE </a:t>
                      </a:r>
                      <a:endPar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application </a:t>
                      </a:r>
                      <a:endPar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deadline is</a:t>
                      </a:r>
                      <a:endPar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a:t>
                      </a:r>
                      <a:endPar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(Late Fee applies)</a:t>
                      </a:r>
                      <a:endParaRPr kumimoji="0" lang="en-US" altLang="en-US" sz="14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rPr>
                        <a:t>March 31</a:t>
                      </a:r>
                      <a:endParaRPr kumimoji="0" lang="en-US" altLang="en-US" sz="14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rPr>
                        <a:t>Dec. 31</a:t>
                      </a:r>
                      <a:endPar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rPr>
                        <a:t>Jan. 31</a:t>
                      </a:r>
                      <a:endPar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rPr>
                        <a:t>June 30</a:t>
                      </a:r>
                      <a:endPar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rPr>
                        <a:t>March 30</a:t>
                      </a:r>
                      <a:endPar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rPr>
                        <a:t>April 30</a:t>
                      </a:r>
                      <a:endPar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50">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rPr>
                        <a:t>September 30</a:t>
                      </a:r>
                      <a:endPar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rPr>
                        <a:t>June 30</a:t>
                      </a:r>
                      <a:endPar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rPr>
                        <a:t>July 30</a:t>
                      </a:r>
                      <a:endPar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rPr>
                        <a:t>December 31 </a:t>
                      </a:r>
                      <a:endPar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rPr>
                        <a:t>Sept. 30</a:t>
                      </a:r>
                      <a:endPar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rPr>
                        <a:t>Oct. 31 </a:t>
                      </a:r>
                      <a:endParaRPr kumimoji="0" lang="en-US" altLang="en-US" sz="1400" b="1" i="0" u="none" strike="noStrike" cap="none" normalizeH="0" baseline="0" smtClean="0">
                        <a:ln>
                          <a:noFill/>
                        </a:ln>
                        <a:solidFill>
                          <a:srgbClr val="683400"/>
                        </a:solidFill>
                        <a:effectLst/>
                        <a:latin typeface="Arial" panose="020B060402020202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3"/>
          <p:cNvSpPr>
            <a:spLocks noGrp="1"/>
          </p:cNvSpPr>
          <p:nvPr>
            <p:ph type="title"/>
          </p:nvPr>
        </p:nvSpPr>
        <p:spPr>
          <a:xfrm>
            <a:off x="457200" y="274638"/>
            <a:ext cx="8229600" cy="868362"/>
          </a:xfrm>
          <a:ln/>
        </p:spPr>
        <p:txBody>
          <a:bodyPr vert="horz" wrap="square" lIns="91440" tIns="45720" rIns="91440" bIns="45720" anchor="ctr" anchorCtr="0"/>
          <a:p>
            <a:pPr eaLnBrk="1" hangingPunct="1"/>
            <a:r>
              <a:rPr lang="en-US" altLang="en-US" dirty="0"/>
              <a:t>Top Ten Tips</a:t>
            </a:r>
            <a:endParaRPr lang="en-US" altLang="en-US" dirty="0"/>
          </a:p>
        </p:txBody>
      </p:sp>
      <p:sp>
        <p:nvSpPr>
          <p:cNvPr id="44035" name="Rectangle 4"/>
          <p:cNvSpPr>
            <a:spLocks noGrp="1"/>
          </p:cNvSpPr>
          <p:nvPr>
            <p:ph idx="1"/>
          </p:nvPr>
        </p:nvSpPr>
        <p:spPr>
          <a:ln/>
        </p:spPr>
        <p:txBody>
          <a:bodyPr vert="horz" wrap="square" lIns="91440" tIns="45720" rIns="91440" bIns="45720" anchor="t" anchorCtr="0"/>
          <a:p>
            <a:pPr marL="609600" indent="-609600" eaLnBrk="1" hangingPunct="1">
              <a:spcAft>
                <a:spcPct val="50000"/>
              </a:spcAft>
              <a:buFontTx/>
              <a:buAutoNum type="arabicPeriod" startAt="6"/>
            </a:pPr>
            <a:r>
              <a:rPr lang="en-US" altLang="en-US" sz="2800" dirty="0"/>
              <a:t>Your portfolio must be submitted online.</a:t>
            </a:r>
            <a:endParaRPr lang="en-US" altLang="en-US" sz="2800" dirty="0"/>
          </a:p>
          <a:p>
            <a:pPr marL="609600" indent="-609600" eaLnBrk="1" hangingPunct="1">
              <a:spcAft>
                <a:spcPct val="50000"/>
              </a:spcAft>
              <a:buFontTx/>
              <a:buAutoNum type="arabicPeriod" startAt="6"/>
            </a:pPr>
            <a:r>
              <a:rPr lang="en-US" altLang="en-US" sz="2800" dirty="0"/>
              <a:t>Save time, effort, and confusion – keeping the portfolio near the required 80 points. </a:t>
            </a:r>
            <a:endParaRPr lang="en-US" altLang="en-US" sz="2800" dirty="0"/>
          </a:p>
          <a:p>
            <a:pPr marL="609600" indent="-609600" eaLnBrk="1" hangingPunct="1">
              <a:buFontTx/>
              <a:buAutoNum type="arabicPeriod" startAt="6"/>
            </a:pPr>
            <a:r>
              <a:rPr lang="en-US" altLang="en-US" sz="2800" dirty="0"/>
              <a:t>Review the eligibility requirements</a:t>
            </a:r>
            <a:endParaRPr lang="en-US" altLang="en-US" sz="2800" dirty="0"/>
          </a:p>
          <a:p>
            <a:pPr marL="609600" indent="-609600" eaLnBrk="1" hangingPunct="1">
              <a:spcAft>
                <a:spcPct val="10000"/>
              </a:spcAft>
              <a:buFontTx/>
              <a:buAutoNum type="arabicPeriod" startAt="6"/>
            </a:pPr>
            <a:r>
              <a:rPr lang="en-US" altLang="en-US" sz="2800" dirty="0"/>
              <a:t>Review PGP </a:t>
            </a:r>
            <a:r>
              <a:rPr lang="en-US" altLang="en-US" sz="2800" dirty="0">
                <a:solidFill>
                  <a:srgbClr val="743A00"/>
                </a:solidFill>
              </a:rPr>
              <a:t>algorithm flowchart</a:t>
            </a:r>
            <a:endParaRPr lang="en-US"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itle 1"/>
          <p:cNvSpPr>
            <a:spLocks noGrp="1"/>
          </p:cNvSpPr>
          <p:nvPr>
            <p:ph type="title"/>
          </p:nvPr>
        </p:nvSpPr>
        <p:spPr>
          <a:xfrm>
            <a:off x="381000" y="457200"/>
            <a:ext cx="8229600" cy="685800"/>
          </a:xfrm>
          <a:ln/>
        </p:spPr>
        <p:txBody>
          <a:bodyPr vert="horz" wrap="square" lIns="91440" tIns="45720" rIns="91440" bIns="45720" anchor="ctr" anchorCtr="0"/>
          <a:p>
            <a:r>
              <a:rPr lang="en-US" altLang="en-US" sz="3600" dirty="0"/>
              <a:t>Eligibility Requirements</a:t>
            </a:r>
            <a:endParaRPr lang="en-US" altLang="en-US" sz="3600" dirty="0"/>
          </a:p>
        </p:txBody>
      </p:sp>
      <p:sp>
        <p:nvSpPr>
          <p:cNvPr id="7171" name="Content Placeholder 2"/>
          <p:cNvSpPr>
            <a:spLocks noGrp="1"/>
          </p:cNvSpPr>
          <p:nvPr>
            <p:ph idx="1"/>
          </p:nvPr>
        </p:nvSpPr>
        <p:spPr>
          <a:xfrm>
            <a:off x="457200" y="1295400"/>
            <a:ext cx="8229600" cy="4525963"/>
          </a:xfrm>
          <a:ln/>
        </p:spPr>
        <p:txBody>
          <a:bodyPr vert="horz" wrap="square" lIns="91440" tIns="45720" rIns="91440" bIns="45720" anchor="t" anchorCtr="0"/>
          <a:p>
            <a:r>
              <a:rPr lang="en-US" altLang="en-US" dirty="0"/>
              <a:t>Hold current RN licensure.</a:t>
            </a:r>
            <a:endParaRPr lang="en-US" altLang="en-US" dirty="0"/>
          </a:p>
          <a:p>
            <a:r>
              <a:rPr lang="en-US" altLang="en-US" dirty="0"/>
              <a:t>Hold current WOCNCB certification in all specialties in which recertification is sought.</a:t>
            </a:r>
            <a:endParaRPr lang="en-US" altLang="en-US" dirty="0"/>
          </a:p>
          <a:p>
            <a:r>
              <a:rPr lang="en-US" altLang="en-US" dirty="0"/>
              <a:t>It is NOT permissible to recertify by PGP if you first FAIL the examination for that recertification period.</a:t>
            </a:r>
            <a:endParaRPr lang="en-US" altLang="en-US" dirty="0"/>
          </a:p>
          <a:p>
            <a:r>
              <a:rPr lang="en-US" altLang="en-US" dirty="0"/>
              <a:t>Use current WOCNCB Handbook.</a:t>
            </a: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3"/>
          <p:cNvSpPr>
            <a:spLocks noGrp="1"/>
          </p:cNvSpPr>
          <p:nvPr>
            <p:ph type="title"/>
          </p:nvPr>
        </p:nvSpPr>
        <p:spPr>
          <a:xfrm>
            <a:off x="457200" y="274638"/>
            <a:ext cx="8229600" cy="868362"/>
          </a:xfrm>
          <a:ln/>
        </p:spPr>
        <p:txBody>
          <a:bodyPr vert="horz" wrap="square" lIns="91440" tIns="45720" rIns="91440" bIns="45720" anchor="ctr" anchorCtr="0"/>
          <a:p>
            <a:pPr eaLnBrk="1" hangingPunct="1"/>
            <a:r>
              <a:rPr lang="en-US" altLang="en-US" dirty="0"/>
              <a:t>Top Ten Tips</a:t>
            </a:r>
            <a:endParaRPr lang="en-US" altLang="en-US" dirty="0"/>
          </a:p>
        </p:txBody>
      </p:sp>
      <p:sp>
        <p:nvSpPr>
          <p:cNvPr id="45059" name="Rectangle 4"/>
          <p:cNvSpPr>
            <a:spLocks noGrp="1"/>
          </p:cNvSpPr>
          <p:nvPr>
            <p:ph idx="1"/>
          </p:nvPr>
        </p:nvSpPr>
        <p:spPr>
          <a:xfrm>
            <a:off x="457200" y="1828800"/>
            <a:ext cx="8229600" cy="4525963"/>
          </a:xfrm>
          <a:ln/>
        </p:spPr>
        <p:txBody>
          <a:bodyPr vert="horz" wrap="square" lIns="91440" tIns="45720" rIns="91440" bIns="45720" anchor="t" anchorCtr="0"/>
          <a:p>
            <a:pPr marL="609600" indent="-609600" eaLnBrk="1" hangingPunct="1">
              <a:buFontTx/>
              <a:buAutoNum type="arabicPeriod" startAt="10"/>
            </a:pPr>
            <a:r>
              <a:rPr lang="en-US" altLang="en-US" sz="2800" dirty="0"/>
              <a:t>Ask for help! </a:t>
            </a:r>
            <a:endParaRPr lang="en-US" altLang="en-US" sz="2800" dirty="0"/>
          </a:p>
          <a:p>
            <a:pPr marL="609600" indent="-609600" eaLnBrk="1" hangingPunct="1">
              <a:buNone/>
            </a:pPr>
            <a:r>
              <a:rPr lang="en-US" altLang="en-US" sz="2800" dirty="0"/>
              <a:t>	If you have any questions:</a:t>
            </a:r>
            <a:endParaRPr lang="en-US" altLang="en-US" sz="2800" dirty="0"/>
          </a:p>
          <a:p>
            <a:pPr marL="609600" indent="-609600" eaLnBrk="1" hangingPunct="1">
              <a:buNone/>
            </a:pPr>
            <a:r>
              <a:rPr lang="en-US" altLang="en-US" sz="2800" dirty="0"/>
              <a:t>	- Call the WOCNCB Office 1-888-496-2622 </a:t>
            </a:r>
            <a:endParaRPr lang="en-US" altLang="en-US" sz="2800" dirty="0"/>
          </a:p>
          <a:p>
            <a:pPr marL="609600" indent="-609600" eaLnBrk="1" hangingPunct="1">
              <a:buNone/>
            </a:pPr>
            <a:r>
              <a:rPr lang="en-US" altLang="en-US" sz="2800" dirty="0"/>
              <a:t>	- Visit the Web site at www.wocncb.org</a:t>
            </a:r>
            <a:endParaRPr lang="en-US" altLang="en-US" sz="2800" dirty="0"/>
          </a:p>
          <a:p>
            <a:pPr marL="609600" indent="-609600" eaLnBrk="1" hangingPunct="1">
              <a:buNone/>
            </a:pPr>
            <a:r>
              <a:rPr lang="en-US" altLang="en-US" sz="2800" dirty="0"/>
              <a:t>	- Submit a question to the “Ask the Board”   	section on the Web site </a:t>
            </a:r>
            <a:endParaRPr lang="en-US" altLang="en-US" sz="2800" dirty="0"/>
          </a:p>
          <a:p>
            <a:pPr marL="609600" indent="-609600" eaLnBrk="1" hangingPunct="1">
              <a:buFontTx/>
              <a:buChar char="•"/>
            </a:pPr>
            <a:endParaRPr lang="en-US" altLang="en-US" sz="2800" dirty="0"/>
          </a:p>
        </p:txBody>
      </p:sp>
      <p:pic>
        <p:nvPicPr>
          <p:cNvPr id="45060" name="Picture 5" descr="MCj04298750000[1]"/>
          <p:cNvPicPr>
            <a:picLocks noChangeAspect="1"/>
          </p:cNvPicPr>
          <p:nvPr/>
        </p:nvPicPr>
        <p:blipFill>
          <a:blip r:embed="rId1"/>
          <a:stretch>
            <a:fillRect/>
          </a:stretch>
        </p:blipFill>
        <p:spPr>
          <a:xfrm>
            <a:off x="4953000" y="1524000"/>
            <a:ext cx="1106488" cy="750888"/>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a:spLocks noGrp="1"/>
          </p:cNvSpPr>
          <p:nvPr>
            <p:ph type="title"/>
          </p:nvPr>
        </p:nvSpPr>
        <p:spPr>
          <a:xfrm>
            <a:off x="457200" y="274638"/>
            <a:ext cx="8229600" cy="944562"/>
          </a:xfrm>
          <a:ln/>
        </p:spPr>
        <p:txBody>
          <a:bodyPr vert="horz" wrap="square" lIns="91440" tIns="45720" rIns="91440" bIns="45720" anchor="ctr" anchorCtr="0"/>
          <a:p>
            <a:pPr eaLnBrk="1" hangingPunct="1"/>
            <a:r>
              <a:rPr lang="en-US" altLang="en-US" dirty="0"/>
              <a:t>References</a:t>
            </a:r>
            <a:endParaRPr lang="en-US" altLang="en-US" dirty="0"/>
          </a:p>
        </p:txBody>
      </p:sp>
      <p:sp>
        <p:nvSpPr>
          <p:cNvPr id="46083" name="Rectangle 3"/>
          <p:cNvSpPr>
            <a:spLocks noGrp="1"/>
          </p:cNvSpPr>
          <p:nvPr>
            <p:ph idx="1"/>
          </p:nvPr>
        </p:nvSpPr>
        <p:spPr>
          <a:xfrm>
            <a:off x="457200" y="1600200"/>
            <a:ext cx="8229600" cy="2590800"/>
          </a:xfrm>
          <a:ln/>
        </p:spPr>
        <p:txBody>
          <a:bodyPr vert="horz" wrap="square" lIns="91440" tIns="45720" rIns="91440" bIns="45720" anchor="t" anchorCtr="0"/>
          <a:p>
            <a:pPr eaLnBrk="1" hangingPunct="1"/>
            <a:r>
              <a:rPr lang="en-US" altLang="en-US" sz="1600" dirty="0"/>
              <a:t>Hayes, E., Chandler, G., Merriam, D., &amp; King, M. (2002) The master’s portfolio: validating a career in advanced practice nursing. Journal of the American Academy of Nurse Practitioners. 14(6), 119-125.</a:t>
            </a:r>
            <a:endParaRPr lang="en-US" altLang="en-US" sz="1600" dirty="0"/>
          </a:p>
          <a:p>
            <a:pPr eaLnBrk="1" hangingPunct="1"/>
            <a:endParaRPr lang="en-US" altLang="en-US" sz="1600" dirty="0"/>
          </a:p>
          <a:p>
            <a:pPr eaLnBrk="1" hangingPunct="1"/>
            <a:r>
              <a:rPr lang="en-US" altLang="en-US" sz="1600" dirty="0"/>
              <a:t>Shakespeare, P. (2002) Building portfolios. Nursing Management 9 (1), 30-33.</a:t>
            </a:r>
            <a:endParaRPr lang="en-US" altLang="en-US" sz="1600" dirty="0"/>
          </a:p>
          <a:p>
            <a:pPr eaLnBrk="1" hangingPunct="1"/>
            <a:endParaRPr lang="en-US" altLang="en-US" sz="1600" dirty="0"/>
          </a:p>
          <a:p>
            <a:pPr eaLnBrk="1" hangingPunct="1"/>
            <a:r>
              <a:rPr lang="en-US" altLang="en-US" sz="1600" dirty="0"/>
              <a:t>WOCNCB (2014) Professional Growth Program Handbook.</a:t>
            </a:r>
            <a:r>
              <a:rPr lang="en-US" altLang="en-US" dirty="0"/>
              <a:t> </a:t>
            </a:r>
            <a:endParaRPr lang="en-US" altLang="en-US" dirty="0"/>
          </a:p>
          <a:p>
            <a:pPr eaLnBrk="1" hangingPunct="1"/>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xfrm>
            <a:off x="457200" y="152400"/>
            <a:ext cx="8229600" cy="868363"/>
          </a:xfrm>
          <a:ln/>
        </p:spPr>
        <p:txBody>
          <a:bodyPr vert="horz" wrap="square" lIns="91440" tIns="45720" rIns="91440" bIns="45720" anchor="ctr" anchorCtr="0"/>
          <a:p>
            <a:pPr eaLnBrk="1" hangingPunct="1"/>
            <a:r>
              <a:rPr lang="en-US" altLang="en-US" sz="4000" dirty="0"/>
              <a:t>Point Requirements for Recertification by PGP</a:t>
            </a:r>
            <a:endParaRPr lang="en-US" altLang="en-US" sz="4000" dirty="0"/>
          </a:p>
        </p:txBody>
      </p:sp>
      <p:sp>
        <p:nvSpPr>
          <p:cNvPr id="8195" name="Rectangle 4"/>
          <p:cNvSpPr>
            <a:spLocks noGrp="1"/>
          </p:cNvSpPr>
          <p:nvPr>
            <p:ph idx="1"/>
          </p:nvPr>
        </p:nvSpPr>
        <p:spPr>
          <a:xfrm>
            <a:off x="381000" y="1447800"/>
            <a:ext cx="8229600" cy="4525963"/>
          </a:xfrm>
          <a:ln/>
        </p:spPr>
        <p:txBody>
          <a:bodyPr vert="horz" wrap="square" lIns="91440" tIns="45720" rIns="91440" bIns="45720" anchor="t" anchorCtr="0"/>
          <a:p>
            <a:pPr indent="1905" eaLnBrk="1" hangingPunct="1">
              <a:buNone/>
            </a:pPr>
            <a:r>
              <a:rPr lang="en-US" altLang="en-US" dirty="0"/>
              <a:t>Each specialty that you are recertifying in (Wound, Ostomy, Continence) requires 80 PGP points.   Of those 80 points, 40 must directly relate to the specialty.</a:t>
            </a:r>
            <a:endParaRPr lang="en-US" altLang="en-US" dirty="0"/>
          </a:p>
          <a:p>
            <a:pPr indent="1905" eaLnBrk="1" hangingPunct="1">
              <a:buNone/>
            </a:pPr>
            <a:r>
              <a:rPr lang="en-US" altLang="en-US" sz="2400" dirty="0"/>
              <a:t>For example: If you are recertifying your CWOCN credential, you will need 240 PGP points to successfully recertify – that’s 80 x 3 specialties, or 240 points </a:t>
            </a:r>
            <a:endParaRPr lang="en-US" altLang="en-US" sz="2400" dirty="0"/>
          </a:p>
          <a:p>
            <a:pPr indent="1905" eaLnBrk="1" hangingPunct="1"/>
            <a:endParaRPr lang="en-US" alt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itle 1"/>
          <p:cNvSpPr>
            <a:spLocks noGrp="1"/>
          </p:cNvSpPr>
          <p:nvPr>
            <p:ph type="title"/>
          </p:nvPr>
        </p:nvSpPr>
        <p:spPr>
          <a:xfrm>
            <a:off x="457200" y="152400"/>
            <a:ext cx="8229600" cy="914400"/>
          </a:xfrm>
          <a:ln/>
        </p:spPr>
        <p:txBody>
          <a:bodyPr vert="horz" wrap="square" lIns="91440" tIns="45720" rIns="91440" bIns="45720" anchor="ctr" anchorCtr="0"/>
          <a:p>
            <a:r>
              <a:rPr lang="en-US" altLang="en-US" dirty="0"/>
              <a:t>How to determine point values</a:t>
            </a:r>
            <a:endParaRPr lang="en-US" altLang="en-US" dirty="0"/>
          </a:p>
        </p:txBody>
      </p:sp>
      <p:sp>
        <p:nvSpPr>
          <p:cNvPr id="9219" name="Content Placeholder 2"/>
          <p:cNvSpPr>
            <a:spLocks noGrp="1"/>
          </p:cNvSpPr>
          <p:nvPr>
            <p:ph idx="1"/>
          </p:nvPr>
        </p:nvSpPr>
        <p:spPr>
          <a:ln/>
        </p:spPr>
        <p:txBody>
          <a:bodyPr vert="horz" wrap="square" lIns="91440" tIns="45720" rIns="91440" bIns="45720" anchor="t" anchorCtr="0"/>
          <a:p>
            <a:r>
              <a:rPr lang="en-US" altLang="en-US" dirty="0"/>
              <a:t>PGP Activity List gives point values by activity.</a:t>
            </a:r>
            <a:endParaRPr lang="en-US" altLang="en-US" dirty="0"/>
          </a:p>
          <a:p>
            <a:r>
              <a:rPr lang="en-US" altLang="en-US" dirty="0"/>
              <a:t>Website “Ask the Board” </a:t>
            </a:r>
            <a:endParaRPr lang="en-US" altLang="en-US" dirty="0"/>
          </a:p>
          <a:p>
            <a:r>
              <a:rPr lang="en-US" altLang="en-US" dirty="0"/>
              <a:t>“Pre-Approval for activity not defined” submit one month prior to recertification for point determination.</a:t>
            </a:r>
            <a:endParaRPr lang="en-US" altLang="en-US" dirty="0"/>
          </a:p>
          <a:p>
            <a:r>
              <a:rPr lang="en-US" altLang="en-US" dirty="0"/>
              <a:t>A project can only count once!</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a:xfrm>
            <a:off x="457200" y="274638"/>
            <a:ext cx="8229600" cy="868362"/>
          </a:xfrm>
          <a:ln/>
        </p:spPr>
        <p:txBody>
          <a:bodyPr vert="horz" wrap="square" lIns="91440" tIns="45720" rIns="91440" bIns="45720" anchor="ctr" anchorCtr="0"/>
          <a:p>
            <a:pPr eaLnBrk="1" hangingPunct="1"/>
            <a:r>
              <a:rPr lang="en-US" altLang="en-US" dirty="0"/>
              <a:t>PGP Activities</a:t>
            </a:r>
            <a:endParaRPr lang="en-US" altLang="en-US" dirty="0"/>
          </a:p>
        </p:txBody>
      </p:sp>
      <p:sp>
        <p:nvSpPr>
          <p:cNvPr id="10243" name="Rectangle 3"/>
          <p:cNvSpPr>
            <a:spLocks noGrp="1"/>
          </p:cNvSpPr>
          <p:nvPr>
            <p:ph idx="1"/>
          </p:nvPr>
        </p:nvSpPr>
        <p:spPr>
          <a:xfrm>
            <a:off x="0" y="1371600"/>
            <a:ext cx="8686800" cy="3657600"/>
          </a:xfrm>
          <a:ln/>
        </p:spPr>
        <p:txBody>
          <a:bodyPr vert="horz" wrap="square" lIns="91440" tIns="45720" rIns="91440" bIns="45720" anchor="t" anchorCtr="0"/>
          <a:p>
            <a:pPr eaLnBrk="1" hangingPunct="1">
              <a:lnSpc>
                <a:spcPct val="80000"/>
              </a:lnSpc>
              <a:buNone/>
            </a:pPr>
            <a:r>
              <a:rPr lang="en-US" altLang="en-US" sz="2000" dirty="0"/>
              <a:t>   </a:t>
            </a:r>
            <a:endParaRPr lang="en-US" altLang="en-US" sz="2000" dirty="0"/>
          </a:p>
          <a:p>
            <a:pPr eaLnBrk="1" hangingPunct="1">
              <a:lnSpc>
                <a:spcPct val="80000"/>
              </a:lnSpc>
              <a:buNone/>
            </a:pPr>
            <a:r>
              <a:rPr lang="en-US" altLang="en-US" sz="2000" dirty="0"/>
              <a:t>	The portfolio process is flexible – you can include PGP points from nine Categories </a:t>
            </a:r>
            <a:endParaRPr lang="en-US" altLang="en-US" sz="2000" dirty="0"/>
          </a:p>
          <a:p>
            <a:pPr eaLnBrk="1" hangingPunct="1">
              <a:lnSpc>
                <a:spcPct val="80000"/>
              </a:lnSpc>
              <a:buNone/>
            </a:pPr>
            <a:r>
              <a:rPr lang="en-US" altLang="en-US" sz="2000" dirty="0"/>
              <a:t>	</a:t>
            </a:r>
            <a:r>
              <a:rPr lang="en-US" altLang="en-US" sz="2000" dirty="0">
                <a:sym typeface="Wingdings" panose="05000000000000000000" pitchFamily="2" charset="2"/>
              </a:rPr>
              <a:t> </a:t>
            </a:r>
            <a:r>
              <a:rPr lang="en-US" altLang="en-US" sz="2000" dirty="0"/>
              <a:t>Continuing Education		 </a:t>
            </a:r>
            <a:r>
              <a:rPr lang="en-US" altLang="en-US" sz="2000" dirty="0">
                <a:sym typeface="Wingdings" panose="05000000000000000000" pitchFamily="2" charset="2"/>
              </a:rPr>
              <a:t></a:t>
            </a:r>
            <a:r>
              <a:rPr lang="en-US" altLang="en-US" sz="2000" dirty="0"/>
              <a:t> Professional Organizations</a:t>
            </a:r>
            <a:endParaRPr lang="en-US" altLang="en-US" sz="2000" dirty="0"/>
          </a:p>
          <a:p>
            <a:pPr eaLnBrk="1" hangingPunct="1">
              <a:lnSpc>
                <a:spcPct val="80000"/>
              </a:lnSpc>
              <a:buNone/>
            </a:pPr>
            <a:r>
              <a:rPr lang="en-US" altLang="en-US" sz="2000" dirty="0"/>
              <a:t>	</a:t>
            </a:r>
            <a:r>
              <a:rPr lang="en-US" altLang="en-US" sz="2000" dirty="0">
                <a:sym typeface="Wingdings" panose="05000000000000000000" pitchFamily="2" charset="2"/>
              </a:rPr>
              <a:t></a:t>
            </a:r>
            <a:r>
              <a:rPr lang="en-US" altLang="en-US" sz="2000" dirty="0"/>
              <a:t> Projects 				 </a:t>
            </a:r>
            <a:r>
              <a:rPr lang="en-US" altLang="en-US" sz="2000" dirty="0">
                <a:sym typeface="Wingdings" panose="05000000000000000000" pitchFamily="2" charset="2"/>
              </a:rPr>
              <a:t></a:t>
            </a:r>
            <a:r>
              <a:rPr lang="en-US" altLang="en-US" sz="2000" dirty="0"/>
              <a:t> Academics </a:t>
            </a:r>
            <a:endParaRPr lang="en-US" altLang="en-US" sz="2000" dirty="0"/>
          </a:p>
          <a:p>
            <a:pPr eaLnBrk="1" hangingPunct="1">
              <a:lnSpc>
                <a:spcPct val="80000"/>
              </a:lnSpc>
              <a:buNone/>
            </a:pPr>
            <a:r>
              <a:rPr lang="en-US" altLang="en-US" sz="2000" dirty="0"/>
              <a:t>	</a:t>
            </a:r>
            <a:r>
              <a:rPr lang="en-US" altLang="en-US" sz="2000" dirty="0">
                <a:sym typeface="Wingdings" panose="05000000000000000000" pitchFamily="2" charset="2"/>
              </a:rPr>
              <a:t></a:t>
            </a:r>
            <a:r>
              <a:rPr lang="en-US" altLang="en-US" sz="2000" dirty="0"/>
              <a:t> Research				 </a:t>
            </a:r>
            <a:r>
              <a:rPr lang="en-US" altLang="en-US" sz="2000" dirty="0">
                <a:sym typeface="Wingdings" panose="05000000000000000000" pitchFamily="2" charset="2"/>
              </a:rPr>
              <a:t></a:t>
            </a:r>
            <a:r>
              <a:rPr lang="en-US" altLang="en-US" sz="2000" dirty="0"/>
              <a:t> Self Assessment</a:t>
            </a:r>
            <a:endParaRPr lang="en-US" altLang="en-US" sz="2000" dirty="0"/>
          </a:p>
          <a:p>
            <a:pPr eaLnBrk="1" hangingPunct="1">
              <a:lnSpc>
                <a:spcPct val="80000"/>
              </a:lnSpc>
              <a:buNone/>
            </a:pPr>
            <a:r>
              <a:rPr lang="en-US" altLang="en-US" sz="2000" dirty="0"/>
              <a:t>	</a:t>
            </a:r>
            <a:r>
              <a:rPr lang="en-US" altLang="en-US" sz="2000" dirty="0">
                <a:sym typeface="Wingdings" panose="05000000000000000000" pitchFamily="2" charset="2"/>
              </a:rPr>
              <a:t></a:t>
            </a:r>
            <a:r>
              <a:rPr lang="en-US" altLang="en-US" sz="2000" dirty="0"/>
              <a:t> Publications 			 </a:t>
            </a:r>
            <a:r>
              <a:rPr lang="en-US" altLang="en-US" sz="2000" dirty="0">
                <a:sym typeface="Wingdings" panose="05000000000000000000" pitchFamily="2" charset="2"/>
              </a:rPr>
              <a:t></a:t>
            </a:r>
            <a:r>
              <a:rPr lang="en-US" altLang="en-US" sz="2000" dirty="0"/>
              <a:t> Preapproval </a:t>
            </a:r>
            <a:endParaRPr lang="en-US" altLang="en-US" sz="2000" dirty="0"/>
          </a:p>
          <a:p>
            <a:pPr eaLnBrk="1" hangingPunct="1">
              <a:lnSpc>
                <a:spcPct val="80000"/>
              </a:lnSpc>
              <a:buNone/>
            </a:pPr>
            <a:r>
              <a:rPr lang="en-US" altLang="en-US" sz="2000" dirty="0"/>
              <a:t>	</a:t>
            </a:r>
            <a:r>
              <a:rPr lang="en-US" altLang="en-US" sz="2000" dirty="0">
                <a:sym typeface="Wingdings" panose="05000000000000000000" pitchFamily="2" charset="2"/>
              </a:rPr>
              <a:t></a:t>
            </a:r>
            <a:r>
              <a:rPr lang="en-US" altLang="en-US" sz="2000" dirty="0"/>
              <a:t> Teaching </a:t>
            </a:r>
            <a:endParaRPr lang="en-US" altLang="en-US" sz="2000" dirty="0"/>
          </a:p>
          <a:p>
            <a:pPr eaLnBrk="1" hangingPunct="1">
              <a:lnSpc>
                <a:spcPct val="80000"/>
              </a:lnSpc>
              <a:buNone/>
            </a:pPr>
            <a:r>
              <a:rPr lang="en-US" altLang="en-US" sz="2000" dirty="0"/>
              <a:t>  </a:t>
            </a:r>
            <a:endParaRPr lang="en-US" altLang="en-US" sz="2000" dirty="0"/>
          </a:p>
          <a:p>
            <a:pPr eaLnBrk="1" hangingPunct="1">
              <a:lnSpc>
                <a:spcPct val="80000"/>
              </a:lnSpc>
              <a:buNone/>
            </a:pPr>
            <a:r>
              <a:rPr lang="en-US" altLang="en-US" sz="2000" dirty="0"/>
              <a:t>	Important: Your portfolio MUST contain 10 points from Continuing Education that relate to the clinical focus. You may include up to 40 Continuing Education credits.</a:t>
            </a:r>
            <a:endParaRPr lang="en-US"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a:xfrm>
            <a:off x="457200" y="274638"/>
            <a:ext cx="8229600" cy="868362"/>
          </a:xfrm>
          <a:ln/>
        </p:spPr>
        <p:txBody>
          <a:bodyPr vert="horz" wrap="square" lIns="91440" tIns="45720" rIns="91440" bIns="45720" anchor="ctr" anchorCtr="0"/>
          <a:p>
            <a:pPr eaLnBrk="1" hangingPunct="1"/>
            <a:r>
              <a:rPr lang="en-US" altLang="en-US" dirty="0"/>
              <a:t>Using the PGP Online Forms</a:t>
            </a:r>
            <a:endParaRPr lang="en-US" altLang="en-US" dirty="0"/>
          </a:p>
        </p:txBody>
      </p:sp>
      <p:sp>
        <p:nvSpPr>
          <p:cNvPr id="11267" name="Rectangle 3"/>
          <p:cNvSpPr>
            <a:spLocks noGrp="1"/>
          </p:cNvSpPr>
          <p:nvPr>
            <p:ph idx="1"/>
          </p:nvPr>
        </p:nvSpPr>
        <p:spPr>
          <a:xfrm>
            <a:off x="838200" y="1524000"/>
            <a:ext cx="7239000" cy="4038600"/>
          </a:xfrm>
          <a:ln/>
        </p:spPr>
        <p:txBody>
          <a:bodyPr vert="horz" wrap="square" lIns="91440" tIns="45720" rIns="91440" bIns="45720" anchor="t" anchorCtr="0"/>
          <a:p>
            <a:pPr indent="0" eaLnBrk="1" hangingPunct="1">
              <a:lnSpc>
                <a:spcPct val="80000"/>
              </a:lnSpc>
              <a:buNone/>
            </a:pPr>
            <a:r>
              <a:rPr lang="en-US" altLang="en-US" sz="2800" dirty="0"/>
              <a:t>Your portfolio includes a summary/ table of contents of all the activities you have submitted within each specialty.</a:t>
            </a:r>
            <a:endParaRPr lang="en-US" altLang="en-US" sz="2800" dirty="0"/>
          </a:p>
          <a:p>
            <a:pPr indent="0" eaLnBrk="1" hangingPunct="1">
              <a:lnSpc>
                <a:spcPct val="80000"/>
              </a:lnSpc>
              <a:buNone/>
            </a:pPr>
            <a:endParaRPr lang="en-US" altLang="en-US" sz="2800" dirty="0"/>
          </a:p>
          <a:p>
            <a:pPr indent="0" eaLnBrk="1" hangingPunct="1">
              <a:lnSpc>
                <a:spcPct val="80000"/>
              </a:lnSpc>
              <a:buNone/>
            </a:pPr>
            <a:r>
              <a:rPr lang="en-US" altLang="en-US" sz="2800" dirty="0"/>
              <a:t>The Summary is your checklist in obtaining the total number of points that you are claiming for recertification</a:t>
            </a:r>
            <a:endParaRPr lang="en-US" altLang="en-US" sz="2800" dirty="0"/>
          </a:p>
          <a:p>
            <a:pPr indent="0" eaLnBrk="1" hangingPunct="1">
              <a:lnSpc>
                <a:spcPct val="80000"/>
              </a:lnSpc>
              <a:buNone/>
            </a:pPr>
            <a:r>
              <a:rPr lang="en-US" altLang="en-US" sz="2800" dirty="0"/>
              <a:t>    </a:t>
            </a:r>
            <a:endParaRPr lang="en-US" altLang="en-US" sz="2800" baseline="30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xfrm>
            <a:off x="533400" y="0"/>
            <a:ext cx="8229600" cy="1143000"/>
          </a:xfrm>
          <a:ln/>
        </p:spPr>
        <p:txBody>
          <a:bodyPr vert="horz" wrap="square" lIns="91440" tIns="45720" rIns="91440" bIns="45720" anchor="ctr" anchorCtr="0"/>
          <a:p>
            <a:pPr eaLnBrk="1" hangingPunct="1"/>
            <a:r>
              <a:rPr lang="en-US" altLang="en-US" sz="4000" dirty="0"/>
              <a:t>Using the PGP Online Forms</a:t>
            </a:r>
            <a:endParaRPr lang="en-US" altLang="en-US" sz="3200" dirty="0">
              <a:solidFill>
                <a:srgbClr val="743A00"/>
              </a:solidFill>
              <a:latin typeface="Arial" panose="020B0604020202020204" pitchFamily="34" charset="0"/>
            </a:endParaRPr>
          </a:p>
        </p:txBody>
      </p:sp>
      <p:graphicFrame>
        <p:nvGraphicFramePr>
          <p:cNvPr id="11328" name="Group 64"/>
          <p:cNvGraphicFramePr>
            <a:graphicFrameLocks noGrp="1"/>
          </p:cNvGraphicFramePr>
          <p:nvPr>
            <p:ph idx="1"/>
          </p:nvPr>
        </p:nvGraphicFramePr>
        <p:xfrm>
          <a:off x="1066800" y="1828800"/>
          <a:ext cx="5122863" cy="4138613"/>
        </p:xfrm>
        <a:graphic>
          <a:graphicData uri="http://schemas.openxmlformats.org/drawingml/2006/table">
            <a:tbl>
              <a:tblPr/>
              <a:tblGrid>
                <a:gridCol w="2740025"/>
                <a:gridCol w="1450975"/>
                <a:gridCol w="931863"/>
              </a:tblGrid>
              <a:tr h="533400">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chemeClr val="tx1"/>
                          </a:solidFill>
                          <a:effectLst/>
                          <a:latin typeface="Arial" panose="020B0604020202020204" pitchFamily="34" charset="0"/>
                        </a:rPr>
                        <a:t>Description</a:t>
                      </a:r>
                      <a:endParaRPr kumimoji="0" lang="en-US" altLang="en-US" sz="16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chemeClr val="tx1"/>
                          </a:solidFill>
                          <a:effectLst/>
                          <a:latin typeface="Arial" panose="020B0604020202020204" pitchFamily="34" charset="0"/>
                        </a:rPr>
                        <a:t>Date(s)</a:t>
                      </a:r>
                      <a:endParaRPr kumimoji="0" lang="en-US" altLang="en-US" sz="16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chemeClr val="tx1"/>
                          </a:solidFill>
                          <a:effectLst/>
                          <a:latin typeface="Arial" panose="020B0604020202020204" pitchFamily="34" charset="0"/>
                        </a:rPr>
                        <a:t>Total Points</a:t>
                      </a:r>
                      <a:endParaRPr kumimoji="0" lang="en-US" altLang="en-US" sz="16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r>
              <a:tr h="560388">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Total CEU’s</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2011 – 2015 </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30</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r>
              <a:tr h="560388">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Venous Ulcer Clinical Pathway</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6/15/2011</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25</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r>
              <a:tr h="560388">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Newsletter Article: Living with Venous Ulcers</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2/7/2012</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5</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r>
              <a:tr h="560388">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Poster: Atypical Venous Ulcer</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7/6/2012</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10</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r>
              <a:tr h="433388">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Advanced Assessment</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2013</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10</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r>
              <a:tr h="414338">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Self Assessment</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2014</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5</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w="12700" cap="flat" cmpd="sng" algn="ctr">
                      <a:solidFill>
                        <a:srgbClr val="3C003C"/>
                      </a:solidFill>
                      <a:prstDash val="solid"/>
                      <a:round/>
                      <a:headEnd type="none" w="med" len="med"/>
                      <a:tailEnd type="none" w="med" len="med"/>
                    </a:lnL>
                    <a:lnR w="12700" cap="flat" cmpd="sng" algn="ctr">
                      <a:solidFill>
                        <a:srgbClr val="3C003C"/>
                      </a:solidFill>
                      <a:prstDash val="solid"/>
                      <a:round/>
                      <a:headEnd type="none" w="med" len="med"/>
                      <a:tailEnd type="none" w="med" len="med"/>
                    </a:lnR>
                    <a:lnT w="12700" cap="flat" cmpd="sng" algn="ctr">
                      <a:solidFill>
                        <a:srgbClr val="3C003C"/>
                      </a:solidFill>
                      <a:prstDash val="solid"/>
                      <a:round/>
                      <a:headEnd type="none" w="med" len="med"/>
                      <a:tailEnd type="none" w="med" len="med"/>
                    </a:lnT>
                    <a:lnB w="12700" cap="flat" cmpd="sng" algn="ctr">
                      <a:solidFill>
                        <a:srgbClr val="3C003C"/>
                      </a:solidFill>
                      <a:prstDash val="solid"/>
                      <a:round/>
                      <a:headEnd type="none" w="med" len="med"/>
                      <a:tailEnd type="none" w="med" len="med"/>
                    </a:lnB>
                    <a:lnTlToBr>
                      <a:noFill/>
                    </a:lnTlToBr>
                    <a:lnBlToTr>
                      <a:noFill/>
                    </a:lnBlToTr>
                    <a:noFill/>
                  </a:tcPr>
                </a:tc>
              </a:tr>
              <a:tr h="414338">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TOTAL PGP POINTS</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a:noFill/>
                    </a:lnL>
                    <a:lnR>
                      <a:noFill/>
                    </a:lnR>
                    <a:lnT w="12700" cap="flat" cmpd="sng" algn="ctr">
                      <a:solidFill>
                        <a:srgbClr val="3C003C"/>
                      </a:solidFill>
                      <a:prstDash val="solid"/>
                      <a:round/>
                      <a:headEnd type="none" w="med" len="med"/>
                      <a:tailEnd type="none" w="med" len="med"/>
                    </a:lnT>
                    <a:lnB>
                      <a:noFill/>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a:noFill/>
                    </a:lnL>
                    <a:lnR>
                      <a:noFill/>
                    </a:lnR>
                    <a:lnT w="12700" cap="flat" cmpd="sng" algn="ctr">
                      <a:solidFill>
                        <a:srgbClr val="3C003C"/>
                      </a:solidFill>
                      <a:prstDash val="solid"/>
                      <a:round/>
                      <a:headEnd type="none" w="med" len="med"/>
                      <a:tailEnd type="none" w="med" len="med"/>
                    </a:lnT>
                    <a:lnB>
                      <a:noFill/>
                    </a:lnB>
                    <a:lnTlToBr>
                      <a:noFill/>
                    </a:lnTlToBr>
                    <a:lnBlToTr>
                      <a:noFill/>
                    </a:lnBlToTr>
                    <a:noFill/>
                  </a:tcPr>
                </a:tc>
                <a:tc>
                  <a:txBody>
                    <a:bodyPr/>
                    <a:lstStyle>
                      <a:lvl1pPr eaLnBrk="0" hangingPunct="0">
                        <a:defRPr sz="2800" b="1">
                          <a:solidFill>
                            <a:srgbClr val="683400"/>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1600" b="1" i="0" u="none" strike="noStrike" cap="none" normalizeH="0" baseline="0" smtClean="0">
                          <a:ln>
                            <a:noFill/>
                          </a:ln>
                          <a:solidFill>
                            <a:srgbClr val="683400"/>
                          </a:solidFill>
                          <a:effectLst/>
                          <a:latin typeface="Arial" panose="020B0604020202020204" pitchFamily="34" charset="0"/>
                        </a:rPr>
                        <a:t>85</a:t>
                      </a:r>
                      <a:endParaRPr kumimoji="0" lang="en-US" altLang="en-US" sz="1600" b="1" i="0" u="none" strike="noStrike" cap="none" normalizeH="0" baseline="0" smtClean="0">
                        <a:ln>
                          <a:noFill/>
                        </a:ln>
                        <a:solidFill>
                          <a:srgbClr val="683400"/>
                        </a:solidFill>
                        <a:effectLst/>
                        <a:latin typeface="Arial" panose="020B0604020202020204" pitchFamily="34" charset="0"/>
                      </a:endParaRPr>
                    </a:p>
                  </a:txBody>
                  <a:tcPr horzOverflow="overflow">
                    <a:lnL>
                      <a:noFill/>
                    </a:lnL>
                    <a:lnR>
                      <a:noFill/>
                    </a:lnR>
                    <a:lnT w="12700" cap="flat" cmpd="sng" algn="ctr">
                      <a:solidFill>
                        <a:srgbClr val="3C003C"/>
                      </a:solidFill>
                      <a:prstDash val="solid"/>
                      <a:round/>
                      <a:headEnd type="none" w="med" len="med"/>
                      <a:tailEnd type="none" w="med" len="med"/>
                    </a:lnT>
                    <a:lnB>
                      <a:noFill/>
                    </a:lnB>
                    <a:lnTlToBr>
                      <a:noFill/>
                    </a:lnTlToBr>
                    <a:lnBlToTr>
                      <a:noFill/>
                    </a:lnBlToTr>
                    <a:noFill/>
                  </a:tcPr>
                </a:tc>
              </a:tr>
            </a:tbl>
          </a:graphicData>
        </a:graphic>
      </p:graphicFrame>
      <p:sp>
        <p:nvSpPr>
          <p:cNvPr id="12328" name="Rectangle 63"/>
          <p:cNvSpPr/>
          <p:nvPr/>
        </p:nvSpPr>
        <p:spPr>
          <a:xfrm>
            <a:off x="990600" y="1447800"/>
            <a:ext cx="3959225" cy="420688"/>
          </a:xfrm>
          <a:prstGeom prst="rect">
            <a:avLst/>
          </a:prstGeom>
          <a:noFill/>
          <a:ln w="9525">
            <a:noFill/>
          </a:ln>
        </p:spPr>
        <p:txBody>
          <a:bodyPr wrap="none">
            <a:spAutoFit/>
          </a:bodyPr>
          <a:p>
            <a:pPr eaLnBrk="1" hangingPunct="1">
              <a:lnSpc>
                <a:spcPct val="90000"/>
              </a:lnSpc>
              <a:spcBef>
                <a:spcPct val="20000"/>
              </a:spcBef>
            </a:pPr>
            <a:r>
              <a:rPr lang="en-US" altLang="en-US" dirty="0">
                <a:solidFill>
                  <a:srgbClr val="743A00"/>
                </a:solidFill>
                <a:latin typeface="Arial" panose="020B0604020202020204" pitchFamily="34" charset="0"/>
              </a:rPr>
              <a:t>Sample Summary: Wound</a:t>
            </a:r>
            <a:endParaRPr lang="en-US" altLang="en-US" dirty="0">
              <a:solidFill>
                <a:srgbClr val="743A00"/>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20000"/>
          </a:spcBef>
          <a:spcAft>
            <a:spcPct val="0"/>
          </a:spcAft>
          <a:buClrTx/>
          <a:buSzTx/>
          <a:buFontTx/>
          <a:buNone/>
          <a:defRPr kumimoji="0" lang="en-US" sz="2400" b="1" i="0" u="none" strike="noStrike" cap="none" normalizeH="0" baseline="0" smtClean="0">
            <a:ln>
              <a:noFill/>
            </a:ln>
            <a:solidFill>
              <a:srgbClr val="683400"/>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90000"/>
          </a:lnSpc>
          <a:spcBef>
            <a:spcPct val="20000"/>
          </a:spcBef>
          <a:spcAft>
            <a:spcPct val="0"/>
          </a:spcAft>
          <a:buClrTx/>
          <a:buSzTx/>
          <a:buFontTx/>
          <a:buNone/>
          <a:defRPr kumimoji="0" lang="en-US" sz="2400" b="1" i="0" u="none" strike="noStrike" cap="none" normalizeH="0" baseline="0" smtClean="0">
            <a:ln>
              <a:noFill/>
            </a:ln>
            <a:solidFill>
              <a:srgbClr val="683400"/>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12703</Words>
  <Application>WPS Presentation</Application>
  <PresentationFormat>On-screen Show (4:3)</PresentationFormat>
  <Paragraphs>449</Paragraphs>
  <Slides>41</Slides>
  <Notes>1</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2</vt:i4>
      </vt:variant>
      <vt:variant>
        <vt:lpstr>幻灯片标题</vt:lpstr>
      </vt:variant>
      <vt:variant>
        <vt:i4>41</vt:i4>
      </vt:variant>
    </vt:vector>
  </HeadingPairs>
  <TitlesOfParts>
    <vt:vector size="50" baseType="lpstr">
      <vt:lpstr>Arial</vt:lpstr>
      <vt:lpstr>SimSun</vt:lpstr>
      <vt:lpstr>Wingdings</vt:lpstr>
      <vt:lpstr>Times New Roman</vt:lpstr>
      <vt:lpstr>Microsoft YaHei</vt:lpstr>
      <vt:lpstr>Arial Unicode MS</vt:lpstr>
      <vt:lpstr>Default Design</vt:lpstr>
      <vt:lpstr>AcroExch.Document.7</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Executive Director,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lludwig</dc:creator>
  <cp:lastModifiedBy>Niño Feliciano</cp:lastModifiedBy>
  <cp:revision>353</cp:revision>
  <dcterms:created xsi:type="dcterms:W3CDTF">2009-01-21T15:11:29Z</dcterms:created>
  <dcterms:modified xsi:type="dcterms:W3CDTF">2021-07-19T07:48:23Z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1033-11.2.0.10200</vt:lpwstr>
  </property>
</Properties>
</file>